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311" r:id="rId4"/>
    <p:sldId id="310" r:id="rId5"/>
    <p:sldId id="270" r:id="rId6"/>
    <p:sldId id="281" r:id="rId7"/>
    <p:sldId id="272" r:id="rId8"/>
    <p:sldId id="282" r:id="rId9"/>
    <p:sldId id="298" r:id="rId10"/>
    <p:sldId id="314" r:id="rId11"/>
    <p:sldId id="316" r:id="rId12"/>
    <p:sldId id="267" r:id="rId13"/>
    <p:sldId id="274" r:id="rId14"/>
    <p:sldId id="273" r:id="rId15"/>
    <p:sldId id="275" r:id="rId16"/>
    <p:sldId id="277" r:id="rId17"/>
    <p:sldId id="276" r:id="rId1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8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C35CD-898F-4839-AD61-F5E2266B5450}" type="datetimeFigureOut">
              <a:rPr lang="fr-FR" smtClean="0"/>
              <a:pPr/>
              <a:t>21/05/2020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FB1A6-93F4-45B0-9296-A160C1A14B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C35CD-898F-4839-AD61-F5E2266B5450}" type="datetimeFigureOut">
              <a:rPr lang="fr-FR" smtClean="0"/>
              <a:pPr/>
              <a:t>21/05/2020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FB1A6-93F4-45B0-9296-A160C1A14B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C35CD-898F-4839-AD61-F5E2266B5450}" type="datetimeFigureOut">
              <a:rPr lang="fr-FR" smtClean="0"/>
              <a:pPr/>
              <a:t>21/05/2020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FB1A6-93F4-45B0-9296-A160C1A14B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C35CD-898F-4839-AD61-F5E2266B5450}" type="datetimeFigureOut">
              <a:rPr lang="fr-FR" smtClean="0"/>
              <a:pPr/>
              <a:t>21/05/2020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FB1A6-93F4-45B0-9296-A160C1A14B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C35CD-898F-4839-AD61-F5E2266B5450}" type="datetimeFigureOut">
              <a:rPr lang="fr-FR" smtClean="0"/>
              <a:pPr/>
              <a:t>21/05/2020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FB1A6-93F4-45B0-9296-A160C1A14B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C35CD-898F-4839-AD61-F5E2266B5450}" type="datetimeFigureOut">
              <a:rPr lang="fr-FR" smtClean="0"/>
              <a:pPr/>
              <a:t>21/05/2020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FB1A6-93F4-45B0-9296-A160C1A14B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C35CD-898F-4839-AD61-F5E2266B5450}" type="datetimeFigureOut">
              <a:rPr lang="fr-FR" smtClean="0"/>
              <a:pPr/>
              <a:t>21/05/2020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FB1A6-93F4-45B0-9296-A160C1A14B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C35CD-898F-4839-AD61-F5E2266B5450}" type="datetimeFigureOut">
              <a:rPr lang="fr-FR" smtClean="0"/>
              <a:pPr/>
              <a:t>21/05/2020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FB1A6-93F4-45B0-9296-A160C1A14B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C35CD-898F-4839-AD61-F5E2266B5450}" type="datetimeFigureOut">
              <a:rPr lang="fr-FR" smtClean="0"/>
              <a:pPr/>
              <a:t>21/05/2020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FB1A6-93F4-45B0-9296-A160C1A14B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C35CD-898F-4839-AD61-F5E2266B5450}" type="datetimeFigureOut">
              <a:rPr lang="fr-FR" smtClean="0"/>
              <a:pPr/>
              <a:t>21/05/2020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FB1A6-93F4-45B0-9296-A160C1A14B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C35CD-898F-4839-AD61-F5E2266B5450}" type="datetimeFigureOut">
              <a:rPr lang="fr-FR" smtClean="0"/>
              <a:pPr/>
              <a:t>21/05/2020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FB1A6-93F4-45B0-9296-A160C1A14B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BC35CD-898F-4839-AD61-F5E2266B5450}" type="datetimeFigureOut">
              <a:rPr lang="fr-FR" smtClean="0"/>
              <a:pPr/>
              <a:t>21/05/2020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6FB1A6-93F4-45B0-9296-A160C1A14B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85786" y="2214554"/>
            <a:ext cx="7772400" cy="1143008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FLD : Future Line of </a:t>
            </a:r>
            <a:r>
              <a:rPr lang="fr-FR" dirty="0" err="1" smtClean="0"/>
              <a:t>Demarcation</a:t>
            </a:r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71538" y="4857760"/>
            <a:ext cx="6400800" cy="900122"/>
          </a:xfrm>
          <a:solidFill>
            <a:schemeClr val="bg1"/>
          </a:solidFill>
        </p:spPr>
        <p:txBody>
          <a:bodyPr/>
          <a:lstStyle/>
          <a:p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/>
          <a:p>
            <a:r>
              <a:rPr lang="fr-FR" dirty="0" smtClean="0"/>
              <a:t>The </a:t>
            </a:r>
            <a:r>
              <a:rPr lang="fr-FR" dirty="0" err="1" smtClean="0"/>
              <a:t>various</a:t>
            </a:r>
            <a:r>
              <a:rPr lang="fr-FR" dirty="0" smtClean="0"/>
              <a:t> </a:t>
            </a:r>
            <a:r>
              <a:rPr lang="fr-FR" dirty="0" err="1" smtClean="0"/>
              <a:t>roles</a:t>
            </a:r>
            <a:r>
              <a:rPr lang="fr-FR" dirty="0" smtClean="0"/>
              <a:t> of a FLD</a:t>
            </a:r>
            <a:endParaRPr lang="fr-FR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91510" y="1600200"/>
            <a:ext cx="716098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715436" cy="114300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fr-FR" sz="3600" dirty="0" smtClean="0"/>
              <a:t>The </a:t>
            </a:r>
            <a:r>
              <a:rPr lang="fr-FR" sz="3600" dirty="0" err="1" smtClean="0"/>
              <a:t>crossing</a:t>
            </a:r>
            <a:r>
              <a:rPr lang="fr-FR" sz="3600" dirty="0" smtClean="0"/>
              <a:t> of Price Action </a:t>
            </a:r>
            <a:r>
              <a:rPr lang="fr-FR" sz="3600" dirty="0" err="1" smtClean="0"/>
              <a:t>with</a:t>
            </a:r>
            <a:r>
              <a:rPr lang="fr-FR" sz="3600" dirty="0" smtClean="0"/>
              <a:t> </a:t>
            </a:r>
            <a:r>
              <a:rPr lang="fr-FR" sz="3600" dirty="0" err="1" smtClean="0"/>
              <a:t>its</a:t>
            </a:r>
            <a:r>
              <a:rPr lang="fr-FR" sz="3600" dirty="0" smtClean="0"/>
              <a:t> FLD </a:t>
            </a:r>
            <a:br>
              <a:rPr lang="fr-FR" sz="3600" dirty="0" smtClean="0"/>
            </a:br>
            <a:r>
              <a:rPr lang="fr-FR" sz="3600" dirty="0" err="1" smtClean="0"/>
              <a:t>confirms</a:t>
            </a:r>
            <a:r>
              <a:rPr lang="fr-FR" sz="3600" dirty="0" smtClean="0"/>
              <a:t> the </a:t>
            </a:r>
            <a:r>
              <a:rPr lang="fr-FR" sz="3600" dirty="0" err="1" smtClean="0"/>
              <a:t>Peak</a:t>
            </a:r>
            <a:r>
              <a:rPr lang="fr-FR" sz="3600" dirty="0" smtClean="0"/>
              <a:t> or the </a:t>
            </a:r>
            <a:r>
              <a:rPr lang="fr-FR" sz="3600" dirty="0" err="1" smtClean="0"/>
              <a:t>Trough</a:t>
            </a:r>
            <a:r>
              <a:rPr lang="fr-FR" sz="3600" dirty="0" smtClean="0"/>
              <a:t> of the cycle </a:t>
            </a:r>
            <a:endParaRPr lang="fr-FR" sz="36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910395"/>
            <a:ext cx="8229600" cy="39055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FLD Pause Zone</a:t>
            </a:r>
            <a:endParaRPr lang="fr-F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65527" y="1600200"/>
            <a:ext cx="7212945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err="1" smtClean="0"/>
              <a:t>Adding</a:t>
            </a:r>
            <a:r>
              <a:rPr lang="fr-FR" dirty="0" smtClean="0"/>
              <a:t> 3 Cycles :</a:t>
            </a:r>
            <a:br>
              <a:rPr lang="fr-FR" dirty="0" smtClean="0"/>
            </a:br>
            <a:r>
              <a:rPr lang="fr-FR" dirty="0" smtClean="0"/>
              <a:t>a composite Cycle and </a:t>
            </a:r>
            <a:r>
              <a:rPr lang="fr-FR" dirty="0" err="1" smtClean="0"/>
              <a:t>its</a:t>
            </a:r>
            <a:r>
              <a:rPr lang="fr-FR" dirty="0" smtClean="0"/>
              <a:t> FLD</a:t>
            </a:r>
            <a:endParaRPr lang="fr-FR" dirty="0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75645" y="1600200"/>
            <a:ext cx="619271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err="1" smtClean="0"/>
              <a:t>Understanding</a:t>
            </a:r>
            <a:r>
              <a:rPr lang="fr-FR" dirty="0" smtClean="0"/>
              <a:t> the </a:t>
            </a:r>
            <a:r>
              <a:rPr lang="fr-FR" dirty="0" err="1" smtClean="0"/>
              <a:t>parameters</a:t>
            </a:r>
            <a:r>
              <a:rPr lang="fr-FR" dirty="0" smtClean="0"/>
              <a:t> </a:t>
            </a:r>
            <a:r>
              <a:rPr lang="fr-FR" dirty="0" err="1" smtClean="0"/>
              <a:t>used</a:t>
            </a:r>
            <a:r>
              <a:rPr lang="fr-FR" dirty="0" smtClean="0"/>
              <a:t> for the </a:t>
            </a:r>
            <a:r>
              <a:rPr lang="fr-FR" dirty="0" err="1" smtClean="0"/>
              <a:t>demonstration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solidFill>
            <a:schemeClr val="bg2">
              <a:lumMod val="7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>
            <a:normAutofit/>
          </a:bodyPr>
          <a:lstStyle/>
          <a:p>
            <a:r>
              <a:rPr lang="en-US" dirty="0" smtClean="0"/>
              <a:t>The Amplitude of each of the Cycles is identical</a:t>
            </a:r>
          </a:p>
          <a:p>
            <a:r>
              <a:rPr lang="fr-FR" dirty="0" err="1" smtClean="0"/>
              <a:t>Every</a:t>
            </a:r>
            <a:r>
              <a:rPr lang="fr-FR" dirty="0" smtClean="0"/>
              <a:t> Cycle has a </a:t>
            </a:r>
            <a:r>
              <a:rPr lang="fr-FR" dirty="0" err="1" smtClean="0"/>
              <a:t>period</a:t>
            </a:r>
            <a:r>
              <a:rPr lang="fr-FR" dirty="0" smtClean="0"/>
              <a:t> DOUBLE of the one of the adjacent </a:t>
            </a:r>
            <a:r>
              <a:rPr lang="fr-FR" dirty="0" err="1" smtClean="0"/>
              <a:t>lower</a:t>
            </a:r>
            <a:r>
              <a:rPr lang="fr-FR" dirty="0" smtClean="0"/>
              <a:t> Cycle </a:t>
            </a:r>
          </a:p>
          <a:p>
            <a:r>
              <a:rPr lang="fr-FR" dirty="0" smtClean="0"/>
              <a:t>The </a:t>
            </a:r>
            <a:r>
              <a:rPr lang="fr-FR" dirty="0" err="1" smtClean="0"/>
              <a:t>period</a:t>
            </a:r>
            <a:r>
              <a:rPr lang="fr-FR" dirty="0" smtClean="0"/>
              <a:t> of the </a:t>
            </a:r>
            <a:r>
              <a:rPr lang="fr-FR" dirty="0" err="1" smtClean="0"/>
              <a:t>purple</a:t>
            </a:r>
            <a:r>
              <a:rPr lang="fr-FR" dirty="0" smtClean="0"/>
              <a:t> Cycle </a:t>
            </a:r>
            <a:r>
              <a:rPr lang="fr-FR" dirty="0" err="1" smtClean="0"/>
              <a:t>is</a:t>
            </a:r>
            <a:r>
              <a:rPr lang="fr-FR" dirty="0" smtClean="0"/>
              <a:t> double </a:t>
            </a:r>
            <a:r>
              <a:rPr lang="fr-FR" dirty="0" err="1" smtClean="0"/>
              <a:t>that</a:t>
            </a:r>
            <a:r>
              <a:rPr lang="fr-FR" dirty="0" smtClean="0"/>
              <a:t> of the </a:t>
            </a:r>
            <a:r>
              <a:rPr lang="fr-FR" b="1" dirty="0" err="1" smtClean="0">
                <a:solidFill>
                  <a:srgbClr val="FF0000"/>
                </a:solidFill>
              </a:rPr>
              <a:t>red</a:t>
            </a:r>
            <a:r>
              <a:rPr lang="fr-FR" b="1" dirty="0" smtClean="0">
                <a:solidFill>
                  <a:srgbClr val="FF0000"/>
                </a:solidFill>
              </a:rPr>
              <a:t> </a:t>
            </a:r>
            <a:r>
              <a:rPr lang="fr-FR" dirty="0" smtClean="0"/>
              <a:t>Cycle</a:t>
            </a:r>
          </a:p>
          <a:p>
            <a:r>
              <a:rPr lang="fr-FR" dirty="0" smtClean="0"/>
              <a:t>The </a:t>
            </a:r>
            <a:r>
              <a:rPr lang="fr-FR" b="1" dirty="0" err="1" smtClean="0">
                <a:solidFill>
                  <a:srgbClr val="FFFF00"/>
                </a:solidFill>
              </a:rPr>
              <a:t>yellow</a:t>
            </a:r>
            <a:r>
              <a:rPr lang="fr-FR" b="1" dirty="0" smtClean="0">
                <a:solidFill>
                  <a:srgbClr val="FFFF00"/>
                </a:solidFill>
              </a:rPr>
              <a:t> </a:t>
            </a:r>
            <a:r>
              <a:rPr lang="fr-FR" dirty="0" smtClean="0"/>
              <a:t>Cycle has quadruple </a:t>
            </a:r>
            <a:r>
              <a:rPr lang="fr-FR" dirty="0" err="1" smtClean="0"/>
              <a:t>period</a:t>
            </a:r>
            <a:r>
              <a:rPr lang="fr-FR" dirty="0" smtClean="0"/>
              <a:t> (2 x 2) </a:t>
            </a:r>
          </a:p>
          <a:p>
            <a:pPr>
              <a:buNone/>
            </a:pPr>
            <a:r>
              <a:rPr lang="fr-FR" dirty="0" smtClean="0"/>
              <a:t>    of </a:t>
            </a:r>
            <a:r>
              <a:rPr lang="fr-FR" dirty="0" err="1" smtClean="0"/>
              <a:t>that</a:t>
            </a:r>
            <a:r>
              <a:rPr lang="fr-FR" dirty="0" smtClean="0"/>
              <a:t> of the </a:t>
            </a:r>
            <a:r>
              <a:rPr lang="fr-FR" b="1" dirty="0" err="1" smtClean="0">
                <a:solidFill>
                  <a:srgbClr val="FF0000"/>
                </a:solidFill>
              </a:rPr>
              <a:t>red</a:t>
            </a:r>
            <a:r>
              <a:rPr lang="fr-FR" b="1" dirty="0" smtClean="0">
                <a:solidFill>
                  <a:srgbClr val="FF0000"/>
                </a:solidFill>
              </a:rPr>
              <a:t> </a:t>
            </a:r>
            <a:r>
              <a:rPr lang="fr-FR" dirty="0" smtClean="0"/>
              <a:t>Cycle</a:t>
            </a:r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/>
          <a:p>
            <a:r>
              <a:rPr lang="fr-FR" dirty="0" smtClean="0"/>
              <a:t>Structural </a:t>
            </a:r>
            <a:r>
              <a:rPr lang="fr-FR" dirty="0" err="1" smtClean="0"/>
              <a:t>Crossings</a:t>
            </a:r>
            <a:r>
              <a:rPr lang="fr-FR" dirty="0" smtClean="0"/>
              <a:t> </a:t>
            </a:r>
            <a:r>
              <a:rPr lang="fr-FR" b="1" dirty="0" smtClean="0"/>
              <a:t>A D E F </a:t>
            </a:r>
            <a:endParaRPr lang="fr-FR" b="1" dirty="0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42854" y="1600200"/>
            <a:ext cx="6258291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fr-FR" sz="3200" dirty="0" smtClean="0"/>
              <a:t>50 % of the </a:t>
            </a:r>
            <a:r>
              <a:rPr lang="fr-FR" sz="3200" dirty="0" err="1" smtClean="0"/>
              <a:t>crossings</a:t>
            </a:r>
            <a:r>
              <a:rPr lang="fr-FR" sz="3200" dirty="0" smtClean="0"/>
              <a:t> Price Action / FLD </a:t>
            </a:r>
            <a:br>
              <a:rPr lang="fr-FR" sz="3200" dirty="0" smtClean="0"/>
            </a:br>
            <a:r>
              <a:rPr lang="fr-FR" sz="3200" dirty="0" smtClean="0"/>
              <a:t>do not </a:t>
            </a:r>
            <a:r>
              <a:rPr lang="fr-FR" sz="3200" dirty="0" err="1" smtClean="0"/>
              <a:t>allow</a:t>
            </a:r>
            <a:r>
              <a:rPr lang="fr-FR" sz="3200" dirty="0" smtClean="0"/>
              <a:t> to </a:t>
            </a:r>
            <a:r>
              <a:rPr lang="fr-FR" sz="3200" dirty="0" err="1" smtClean="0"/>
              <a:t>calculate</a:t>
            </a:r>
            <a:r>
              <a:rPr lang="fr-FR" sz="3200" dirty="0" smtClean="0"/>
              <a:t> a </a:t>
            </a:r>
            <a:r>
              <a:rPr lang="fr-FR" sz="3200" dirty="0" err="1" smtClean="0"/>
              <a:t>target</a:t>
            </a:r>
            <a:r>
              <a:rPr lang="fr-FR" sz="3200" dirty="0" smtClean="0"/>
              <a:t> </a:t>
            </a:r>
            <a:r>
              <a:rPr lang="fr-FR" sz="3200" dirty="0" err="1" smtClean="0"/>
              <a:t>price</a:t>
            </a:r>
            <a:r>
              <a:rPr lang="fr-FR" sz="3200" dirty="0" smtClean="0"/>
              <a:t> </a:t>
            </a:r>
            <a:endParaRPr lang="fr-FR" sz="32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2143116"/>
            <a:ext cx="8229600" cy="3983047"/>
          </a:xfrm>
        </p:spPr>
        <p:txBody>
          <a:bodyPr>
            <a:normAutofit fontScale="92500"/>
          </a:bodyPr>
          <a:lstStyle/>
          <a:p>
            <a:r>
              <a:rPr lang="fr-FR" dirty="0" err="1" smtClean="0"/>
              <a:t>Only</a:t>
            </a:r>
            <a:r>
              <a:rPr lang="fr-FR" dirty="0" smtClean="0"/>
              <a:t> </a:t>
            </a:r>
            <a:r>
              <a:rPr lang="fr-FR" dirty="0" err="1" smtClean="0"/>
              <a:t>when</a:t>
            </a:r>
            <a:r>
              <a:rPr lang="fr-FR" dirty="0" smtClean="0"/>
              <a:t> Price Action composite Cycle  – </a:t>
            </a:r>
            <a:r>
              <a:rPr lang="fr-FR" dirty="0" err="1" smtClean="0"/>
              <a:t>sum</a:t>
            </a:r>
            <a:r>
              <a:rPr lang="fr-FR" dirty="0" smtClean="0"/>
              <a:t> of the 3 cycles – moves </a:t>
            </a:r>
            <a:r>
              <a:rPr lang="fr-FR" dirty="0" err="1" smtClean="0"/>
              <a:t>through</a:t>
            </a:r>
            <a:r>
              <a:rPr lang="fr-FR" dirty="0" smtClean="0"/>
              <a:t> </a:t>
            </a:r>
            <a:r>
              <a:rPr lang="fr-FR" dirty="0" err="1" smtClean="0"/>
              <a:t>its</a:t>
            </a:r>
            <a:r>
              <a:rPr lang="fr-FR" dirty="0" smtClean="0"/>
              <a:t> FLD </a:t>
            </a:r>
            <a:r>
              <a:rPr lang="fr-FR" dirty="0" err="1" smtClean="0"/>
              <a:t>at</a:t>
            </a:r>
            <a:r>
              <a:rPr lang="fr-FR" dirty="0" smtClean="0"/>
              <a:t> </a:t>
            </a:r>
            <a:r>
              <a:rPr lang="fr-FR" dirty="0" err="1" smtClean="0"/>
              <a:t>specific</a:t>
            </a:r>
            <a:r>
              <a:rPr lang="fr-FR" dirty="0" smtClean="0"/>
              <a:t> </a:t>
            </a:r>
            <a:r>
              <a:rPr lang="fr-FR" dirty="0" err="1" smtClean="0"/>
              <a:t>crossings</a:t>
            </a:r>
            <a:r>
              <a:rPr lang="fr-FR" dirty="0" smtClean="0"/>
              <a:t> (</a:t>
            </a:r>
            <a:r>
              <a:rPr lang="fr-FR" b="1" dirty="0" err="1" smtClean="0"/>
              <a:t>noted</a:t>
            </a:r>
            <a:r>
              <a:rPr lang="fr-FR" b="1" dirty="0" smtClean="0"/>
              <a:t> A, D, E, F</a:t>
            </a:r>
            <a:r>
              <a:rPr lang="fr-FR" dirty="0" smtClean="0"/>
              <a:t>) – </a:t>
            </a:r>
            <a:r>
              <a:rPr lang="fr-FR" dirty="0" err="1" smtClean="0"/>
              <a:t>this</a:t>
            </a:r>
            <a:r>
              <a:rPr lang="fr-FR" dirty="0" smtClean="0"/>
              <a:t> </a:t>
            </a:r>
            <a:r>
              <a:rPr lang="fr-FR" dirty="0" err="1" smtClean="0"/>
              <a:t>fact</a:t>
            </a:r>
            <a:r>
              <a:rPr lang="fr-FR" dirty="0" smtClean="0"/>
              <a:t> </a:t>
            </a:r>
            <a:r>
              <a:rPr lang="fr-FR" dirty="0" err="1" smtClean="0"/>
              <a:t>allows</a:t>
            </a:r>
            <a:r>
              <a:rPr lang="fr-FR" dirty="0" smtClean="0"/>
              <a:t> </a:t>
            </a:r>
            <a:r>
              <a:rPr lang="fr-FR" b="1" dirty="0" smtClean="0"/>
              <a:t>STRUCTURALLY</a:t>
            </a:r>
            <a:r>
              <a:rPr lang="fr-FR" dirty="0" smtClean="0"/>
              <a:t> to </a:t>
            </a:r>
            <a:r>
              <a:rPr lang="fr-FR" dirty="0" err="1" smtClean="0"/>
              <a:t>calculate</a:t>
            </a:r>
            <a:r>
              <a:rPr lang="fr-FR" dirty="0" smtClean="0"/>
              <a:t> a Price </a:t>
            </a:r>
            <a:r>
              <a:rPr lang="fr-FR" dirty="0" err="1" smtClean="0"/>
              <a:t>Targets</a:t>
            </a:r>
            <a:r>
              <a:rPr lang="fr-FR" dirty="0" smtClean="0"/>
              <a:t> </a:t>
            </a:r>
          </a:p>
          <a:p>
            <a:r>
              <a:rPr lang="fr-FR" dirty="0" err="1" smtClean="0"/>
              <a:t>Other</a:t>
            </a:r>
            <a:r>
              <a:rPr lang="fr-FR" dirty="0" smtClean="0"/>
              <a:t> </a:t>
            </a:r>
            <a:r>
              <a:rPr lang="fr-FR" dirty="0" err="1" smtClean="0"/>
              <a:t>crossings</a:t>
            </a:r>
            <a:r>
              <a:rPr lang="fr-FR" dirty="0" smtClean="0"/>
              <a:t> (</a:t>
            </a:r>
            <a:r>
              <a:rPr lang="fr-FR" b="1" dirty="0" err="1" smtClean="0"/>
              <a:t>noted</a:t>
            </a:r>
            <a:r>
              <a:rPr lang="fr-FR" b="1" dirty="0" smtClean="0"/>
              <a:t> B, C, G, H</a:t>
            </a:r>
            <a:r>
              <a:rPr lang="fr-FR" dirty="0" smtClean="0"/>
              <a:t>) </a:t>
            </a:r>
            <a:r>
              <a:rPr lang="fr-FR" dirty="0" err="1" smtClean="0"/>
              <a:t>build</a:t>
            </a:r>
            <a:r>
              <a:rPr lang="fr-FR" dirty="0" smtClean="0"/>
              <a:t> Support or Resistance</a:t>
            </a:r>
          </a:p>
          <a:p>
            <a:r>
              <a:rPr lang="fr-FR" dirty="0" smtClean="0"/>
              <a:t>In </a:t>
            </a:r>
            <a:r>
              <a:rPr lang="fr-FR" dirty="0" err="1" smtClean="0"/>
              <a:t>this</a:t>
            </a:r>
            <a:r>
              <a:rPr lang="fr-FR" dirty="0" smtClean="0"/>
              <a:t> case Price Action </a:t>
            </a:r>
            <a:r>
              <a:rPr lang="fr-FR" dirty="0" err="1" smtClean="0"/>
              <a:t>follows</a:t>
            </a:r>
            <a:r>
              <a:rPr lang="fr-FR" dirty="0" smtClean="0"/>
              <a:t> </a:t>
            </a:r>
            <a:r>
              <a:rPr lang="fr-FR" dirty="0" err="1" smtClean="0"/>
              <a:t>parallely</a:t>
            </a:r>
            <a:r>
              <a:rPr lang="fr-FR" dirty="0" smtClean="0"/>
              <a:t> the FLD or </a:t>
            </a:r>
            <a:r>
              <a:rPr lang="fr-FR" dirty="0" err="1" smtClean="0"/>
              <a:t>bounce</a:t>
            </a:r>
            <a:endParaRPr lang="fr-FR" dirty="0" smtClean="0"/>
          </a:p>
          <a:p>
            <a:pPr>
              <a:buNone/>
            </a:pP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643998" cy="114300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fr-FR" sz="3200" dirty="0" smtClean="0"/>
              <a:t>Price Action composite Cycle </a:t>
            </a:r>
            <a:r>
              <a:rPr lang="fr-FR" sz="3200" dirty="0" err="1" smtClean="0"/>
              <a:t>crossings</a:t>
            </a:r>
            <a:r>
              <a:rPr lang="fr-FR" sz="3200" dirty="0" smtClean="0"/>
              <a:t> </a:t>
            </a:r>
            <a:r>
              <a:rPr lang="fr-FR" sz="3200" b="1" dirty="0" smtClean="0"/>
              <a:t>B C G H</a:t>
            </a:r>
            <a:r>
              <a:rPr lang="fr-FR" sz="3200" dirty="0" smtClean="0"/>
              <a:t>  </a:t>
            </a:r>
            <a:r>
              <a:rPr lang="fr-FR" sz="3200" dirty="0" err="1" smtClean="0"/>
              <a:t>with</a:t>
            </a:r>
            <a:r>
              <a:rPr lang="fr-FR" sz="3200" dirty="0" smtClean="0"/>
              <a:t> </a:t>
            </a:r>
            <a:r>
              <a:rPr lang="fr-FR" sz="3200" dirty="0" err="1" smtClean="0"/>
              <a:t>its</a:t>
            </a:r>
            <a:r>
              <a:rPr lang="fr-FR" sz="3200" dirty="0" smtClean="0"/>
              <a:t> FLD do not </a:t>
            </a:r>
            <a:r>
              <a:rPr lang="fr-FR" sz="3200" dirty="0" err="1" smtClean="0"/>
              <a:t>allow</a:t>
            </a:r>
            <a:r>
              <a:rPr lang="fr-FR" sz="3200" dirty="0" smtClean="0"/>
              <a:t> to </a:t>
            </a:r>
            <a:r>
              <a:rPr lang="fr-FR" sz="3200" dirty="0" err="1" smtClean="0"/>
              <a:t>calculate</a:t>
            </a:r>
            <a:r>
              <a:rPr lang="fr-FR" sz="3200" dirty="0" smtClean="0"/>
              <a:t> a </a:t>
            </a:r>
            <a:r>
              <a:rPr lang="fr-FR" sz="3200" dirty="0" err="1" smtClean="0"/>
              <a:t>target</a:t>
            </a:r>
            <a:r>
              <a:rPr lang="fr-FR" sz="3200" dirty="0" smtClean="0"/>
              <a:t> </a:t>
            </a:r>
            <a:r>
              <a:rPr lang="fr-FR" sz="3200" dirty="0" err="1" smtClean="0"/>
              <a:t>price</a:t>
            </a:r>
            <a:endParaRPr lang="fr-FR" sz="3200" dirty="0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00166" y="2000240"/>
            <a:ext cx="6153150" cy="447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28662" y="274638"/>
            <a:ext cx="6858048" cy="1368412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fr-FR" sz="3200" dirty="0" smtClean="0"/>
              <a:t>You have to </a:t>
            </a:r>
            <a:r>
              <a:rPr lang="fr-FR" sz="3200" dirty="0" err="1" smtClean="0"/>
              <a:t>take</a:t>
            </a:r>
            <a:r>
              <a:rPr lang="fr-FR" sz="3200" dirty="0" smtClean="0"/>
              <a:t> </a:t>
            </a:r>
            <a:r>
              <a:rPr lang="fr-FR" sz="3200" dirty="0" err="1" smtClean="0"/>
              <a:t>into</a:t>
            </a:r>
            <a:r>
              <a:rPr lang="fr-FR" sz="3200" dirty="0" smtClean="0"/>
              <a:t> </a:t>
            </a:r>
            <a:r>
              <a:rPr lang="fr-FR" sz="3200" dirty="0" err="1" smtClean="0"/>
              <a:t>account</a:t>
            </a:r>
            <a:r>
              <a:rPr lang="fr-FR" sz="3200" dirty="0" smtClean="0"/>
              <a:t> the </a:t>
            </a:r>
            <a:r>
              <a:rPr lang="fr-FR" sz="3200" dirty="0" err="1" smtClean="0"/>
              <a:t>downtrending</a:t>
            </a:r>
            <a:r>
              <a:rPr lang="fr-FR" sz="3200" dirty="0" smtClean="0"/>
              <a:t> </a:t>
            </a:r>
            <a:r>
              <a:rPr lang="fr-FR" sz="3200" dirty="0" err="1" smtClean="0"/>
              <a:t>Underlying</a:t>
            </a:r>
            <a:r>
              <a:rPr lang="fr-FR" sz="3200" dirty="0" smtClean="0"/>
              <a:t> Trend</a:t>
            </a:r>
            <a:endParaRPr lang="fr-FR" sz="32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00166" y="2357430"/>
            <a:ext cx="5943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6929486" cy="1368412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fr-FR" sz="3200" dirty="0" smtClean="0"/>
              <a:t>You have to </a:t>
            </a:r>
            <a:r>
              <a:rPr lang="fr-FR" sz="3200" dirty="0" err="1" smtClean="0"/>
              <a:t>take</a:t>
            </a:r>
            <a:r>
              <a:rPr lang="fr-FR" sz="3200" dirty="0" smtClean="0"/>
              <a:t> </a:t>
            </a:r>
            <a:r>
              <a:rPr lang="fr-FR" sz="3200" dirty="0" err="1" smtClean="0"/>
              <a:t>into</a:t>
            </a:r>
            <a:r>
              <a:rPr lang="fr-FR" sz="3200" dirty="0" smtClean="0"/>
              <a:t> </a:t>
            </a:r>
            <a:r>
              <a:rPr lang="fr-FR" sz="3200" dirty="0" err="1" smtClean="0"/>
              <a:t>account</a:t>
            </a:r>
            <a:r>
              <a:rPr lang="fr-FR" sz="3200" dirty="0" smtClean="0"/>
              <a:t> the </a:t>
            </a:r>
            <a:r>
              <a:rPr lang="fr-FR" sz="3200" dirty="0" err="1" smtClean="0"/>
              <a:t>uptrending</a:t>
            </a:r>
            <a:r>
              <a:rPr lang="fr-FR" sz="3200" dirty="0" smtClean="0"/>
              <a:t> </a:t>
            </a:r>
            <a:r>
              <a:rPr lang="fr-FR" sz="3200" dirty="0" err="1" smtClean="0"/>
              <a:t>Underlying</a:t>
            </a:r>
            <a:r>
              <a:rPr lang="fr-FR" sz="3200" dirty="0" smtClean="0"/>
              <a:t> Trend</a:t>
            </a:r>
            <a:endParaRPr lang="fr-FR" sz="32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62100" y="1981994"/>
            <a:ext cx="6019800" cy="376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2844" y="274638"/>
            <a:ext cx="8786874" cy="1511288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fr-FR" sz="3600" dirty="0" smtClean="0"/>
              <a:t>By construction, </a:t>
            </a:r>
            <a:br>
              <a:rPr lang="fr-FR" sz="3600" dirty="0" smtClean="0"/>
            </a:br>
            <a:r>
              <a:rPr lang="fr-FR" sz="3600" dirty="0" smtClean="0"/>
              <a:t>in 50 % of cases </a:t>
            </a:r>
            <a:r>
              <a:rPr lang="fr-FR" sz="3600" dirty="0" err="1" smtClean="0"/>
              <a:t>only</a:t>
            </a:r>
            <a:r>
              <a:rPr lang="fr-FR" sz="3600" dirty="0" smtClean="0"/>
              <a:t>,</a:t>
            </a:r>
            <a:br>
              <a:rPr lang="fr-FR" sz="3600" dirty="0" smtClean="0"/>
            </a:br>
            <a:r>
              <a:rPr lang="fr-FR" sz="3600" dirty="0" err="1" smtClean="0"/>
              <a:t>FLD’s</a:t>
            </a:r>
            <a:r>
              <a:rPr lang="fr-FR" sz="3600" dirty="0" smtClean="0"/>
              <a:t> </a:t>
            </a:r>
            <a:r>
              <a:rPr lang="fr-FR" sz="3600" dirty="0" err="1" smtClean="0"/>
              <a:t>act</a:t>
            </a:r>
            <a:r>
              <a:rPr lang="fr-FR" sz="3600" dirty="0" smtClean="0"/>
              <a:t> as Support or Resistance</a:t>
            </a:r>
            <a:endParaRPr lang="fr-FR" sz="3600" dirty="0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2910" y="2143116"/>
            <a:ext cx="797965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572560" cy="1143000"/>
          </a:xfrm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Price Action </a:t>
            </a:r>
            <a:r>
              <a:rPr lang="fr-FR" dirty="0" err="1" smtClean="0"/>
              <a:t>follows</a:t>
            </a:r>
            <a:r>
              <a:rPr lang="fr-FR" dirty="0" smtClean="0"/>
              <a:t> </a:t>
            </a:r>
            <a:r>
              <a:rPr lang="fr-FR" dirty="0" err="1" smtClean="0"/>
              <a:t>very</a:t>
            </a:r>
            <a:r>
              <a:rPr lang="fr-FR" dirty="0" smtClean="0"/>
              <a:t> </a:t>
            </a:r>
            <a:r>
              <a:rPr lang="fr-FR" dirty="0" err="1" smtClean="0"/>
              <a:t>closely</a:t>
            </a:r>
            <a:r>
              <a:rPr lang="fr-FR" dirty="0" smtClean="0"/>
              <a:t> FLD BC</a:t>
            </a:r>
            <a:endParaRPr lang="fr-FR" dirty="0"/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95773" y="1600200"/>
            <a:ext cx="7352454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err="1" smtClean="0"/>
              <a:t>Theoretical</a:t>
            </a:r>
            <a:r>
              <a:rPr lang="fr-FR" dirty="0" smtClean="0"/>
              <a:t> Resistance BC</a:t>
            </a:r>
            <a:endParaRPr lang="fr-FR" dirty="0"/>
          </a:p>
        </p:txBody>
      </p:sp>
      <p:pic>
        <p:nvPicPr>
          <p:cNvPr id="174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71885" y="1600200"/>
            <a:ext cx="62002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/>
          <a:p>
            <a:r>
              <a:rPr lang="fr-FR" dirty="0" smtClean="0"/>
              <a:t>The FLD </a:t>
            </a:r>
            <a:r>
              <a:rPr lang="fr-FR" dirty="0" err="1" smtClean="0"/>
              <a:t>acts</a:t>
            </a:r>
            <a:r>
              <a:rPr lang="fr-FR" dirty="0" smtClean="0"/>
              <a:t> as a Resistance (BC)</a:t>
            </a:r>
            <a:endParaRPr lang="fr-FR" dirty="0"/>
          </a:p>
        </p:txBody>
      </p:sp>
      <p:pic>
        <p:nvPicPr>
          <p:cNvPr id="184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72205" y="1600200"/>
            <a:ext cx="739959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err="1" smtClean="0"/>
              <a:t>Theory</a:t>
            </a:r>
            <a:endParaRPr lang="fr-FR" dirty="0"/>
          </a:p>
        </p:txBody>
      </p:sp>
      <p:pic>
        <p:nvPicPr>
          <p:cNvPr id="194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75645" y="1600200"/>
            <a:ext cx="619271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And Reality</a:t>
            </a:r>
            <a:endParaRPr lang="fr-FR" dirty="0"/>
          </a:p>
        </p:txBody>
      </p:sp>
      <p:pic>
        <p:nvPicPr>
          <p:cNvPr id="2048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57282" y="1600200"/>
            <a:ext cx="622943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2812</TotalTime>
  <Words>229</Words>
  <Application>Microsoft Office PowerPoint</Application>
  <PresentationFormat>Affichage à l'écran (4:3)</PresentationFormat>
  <Paragraphs>25</Paragraphs>
  <Slides>17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18" baseType="lpstr">
      <vt:lpstr>Thème Office</vt:lpstr>
      <vt:lpstr> FLD : Future Line of Demarcation </vt:lpstr>
      <vt:lpstr>The various roles of a FLD</vt:lpstr>
      <vt:lpstr>The crossing of Price Action with its FLD  confirms the Peak or the Trough of the cycle </vt:lpstr>
      <vt:lpstr>FLD Pause Zone</vt:lpstr>
      <vt:lpstr>Adding 3 Cycles : a composite Cycle and its FLD</vt:lpstr>
      <vt:lpstr>Understanding the parameters used for the demonstration</vt:lpstr>
      <vt:lpstr>Structural Crossings A D E F </vt:lpstr>
      <vt:lpstr>50 % of the crossings Price Action / FLD  do not allow to calculate a target price </vt:lpstr>
      <vt:lpstr>Price Action composite Cycle crossings B C G H  with its FLD do not allow to calculate a target price</vt:lpstr>
      <vt:lpstr>You have to take into account the downtrending Underlying Trend</vt:lpstr>
      <vt:lpstr>You have to take into account the uptrending Underlying Trend</vt:lpstr>
      <vt:lpstr>By construction,  in 50 % of cases only, FLD’s act as Support or Resistance</vt:lpstr>
      <vt:lpstr>Price Action follows very closely FLD BC</vt:lpstr>
      <vt:lpstr>Theoretical Resistance BC</vt:lpstr>
      <vt:lpstr>The FLD acts as a Resistance (BC)</vt:lpstr>
      <vt:lpstr>Theory</vt:lpstr>
      <vt:lpstr>And Reality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darty</dc:creator>
  <cp:lastModifiedBy>darty</cp:lastModifiedBy>
  <cp:revision>238</cp:revision>
  <dcterms:created xsi:type="dcterms:W3CDTF">2018-04-15T19:25:58Z</dcterms:created>
  <dcterms:modified xsi:type="dcterms:W3CDTF">2020-05-21T19:03:44Z</dcterms:modified>
</cp:coreProperties>
</file>