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7" autoAdjust="0"/>
    <p:restoredTop sz="94660"/>
  </p:normalViewPr>
  <p:slideViewPr>
    <p:cSldViewPr snapToGrid="0">
      <p:cViewPr varScale="1">
        <p:scale>
          <a:sx n="91" d="100"/>
          <a:sy n="91" d="100"/>
        </p:scale>
        <p:origin x="372" y="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625901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2458463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786641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022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8309060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9241717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416684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512815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212025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190425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420367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06BEFD-831A-48E5-A12E-9BA3E799E005}" type="datetimeFigureOut">
              <a:rPr lang="it-IT" smtClean="0"/>
              <a:t>27/05/2021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BF914D-A0C9-4615-88C5-18E2E8AD5722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600983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80905" y="812698"/>
            <a:ext cx="10111531" cy="5613269"/>
          </a:xfrm>
        </p:spPr>
        <p:txBody>
          <a:bodyPr>
            <a:normAutofit fontScale="85000" lnSpcReduction="20000"/>
          </a:bodyPr>
          <a:lstStyle/>
          <a:p>
            <a:r>
              <a:rPr lang="it-IT" dirty="0" err="1" smtClean="0"/>
              <a:t>Graphical</a:t>
            </a:r>
            <a:r>
              <a:rPr lang="it-IT" dirty="0" smtClean="0"/>
              <a:t> </a:t>
            </a:r>
            <a:r>
              <a:rPr lang="it-IT" dirty="0" err="1" smtClean="0"/>
              <a:t>features</a:t>
            </a:r>
            <a:r>
              <a:rPr lang="it-IT" dirty="0" smtClean="0"/>
              <a:t>/</a:t>
            </a:r>
            <a:r>
              <a:rPr lang="it-IT" dirty="0" err="1" smtClean="0"/>
              <a:t>patterns</a:t>
            </a:r>
            <a:r>
              <a:rPr lang="it-IT" dirty="0" smtClean="0"/>
              <a:t> and </a:t>
            </a:r>
            <a:r>
              <a:rPr lang="it-IT" dirty="0" err="1" smtClean="0"/>
              <a:t>basic</a:t>
            </a:r>
            <a:r>
              <a:rPr lang="it-IT" dirty="0" smtClean="0"/>
              <a:t> </a:t>
            </a:r>
            <a:r>
              <a:rPr lang="it-IT" dirty="0" err="1" smtClean="0"/>
              <a:t>elements</a:t>
            </a:r>
            <a:r>
              <a:rPr lang="it-IT" dirty="0" smtClean="0"/>
              <a:t> for </a:t>
            </a:r>
            <a:r>
              <a:rPr lang="it-IT" dirty="0" err="1" smtClean="0"/>
              <a:t>discretionary</a:t>
            </a:r>
            <a:r>
              <a:rPr lang="it-IT" dirty="0" smtClean="0"/>
              <a:t> </a:t>
            </a:r>
            <a:r>
              <a:rPr lang="it-IT" dirty="0" smtClean="0"/>
              <a:t>trading of the </a:t>
            </a:r>
            <a:r>
              <a:rPr lang="it-IT" dirty="0" err="1" smtClean="0"/>
              <a:t>LauraT</a:t>
            </a:r>
            <a:r>
              <a:rPr lang="it-IT" dirty="0" smtClean="0"/>
              <a:t> </a:t>
            </a:r>
            <a:r>
              <a:rPr lang="it-IT" dirty="0" err="1" smtClean="0"/>
              <a:t>R</a:t>
            </a:r>
            <a:r>
              <a:rPr lang="it-IT" dirty="0" err="1" smtClean="0"/>
              <a:t>oadmap</a:t>
            </a:r>
            <a:r>
              <a:rPr lang="it-IT" dirty="0" smtClean="0"/>
              <a:t> </a:t>
            </a:r>
            <a:r>
              <a:rPr lang="it-IT" dirty="0" err="1" smtClean="0"/>
              <a:t>system</a:t>
            </a:r>
            <a:endParaRPr lang="it-IT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it-IT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00B050"/>
                </a:solidFill>
              </a:rPr>
              <a:t>Channel </a:t>
            </a:r>
            <a:r>
              <a:rPr lang="it-IT" dirty="0" err="1" smtClean="0">
                <a:solidFill>
                  <a:srgbClr val="00B050"/>
                </a:solidFill>
              </a:rPr>
              <a:t>breakout</a:t>
            </a:r>
            <a:r>
              <a:rPr lang="it-IT" dirty="0" smtClean="0">
                <a:solidFill>
                  <a:srgbClr val="00B050"/>
                </a:solidFill>
              </a:rPr>
              <a:t> and </a:t>
            </a:r>
            <a:r>
              <a:rPr lang="it-IT" dirty="0" err="1" smtClean="0">
                <a:solidFill>
                  <a:srgbClr val="00B050"/>
                </a:solidFill>
              </a:rPr>
              <a:t>channel</a:t>
            </a:r>
            <a:r>
              <a:rPr lang="it-IT" dirty="0" smtClean="0">
                <a:solidFill>
                  <a:srgbClr val="00B050"/>
                </a:solidFill>
              </a:rPr>
              <a:t> </a:t>
            </a:r>
            <a:r>
              <a:rPr lang="it-IT" dirty="0" err="1" smtClean="0">
                <a:solidFill>
                  <a:srgbClr val="00B050"/>
                </a:solidFill>
              </a:rPr>
              <a:t>failure</a:t>
            </a:r>
            <a:r>
              <a:rPr lang="it-IT" dirty="0" smtClean="0">
                <a:solidFill>
                  <a:srgbClr val="00B050"/>
                </a:solidFill>
              </a:rPr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>
                <a:solidFill>
                  <a:srgbClr val="FF0000"/>
                </a:solidFill>
              </a:rPr>
              <a:t>Channel trends</a:t>
            </a:r>
            <a:r>
              <a:rPr lang="it-IT" dirty="0" smtClean="0">
                <a:solidFill>
                  <a:srgbClr val="FF0000"/>
                </a:solidFill>
              </a:rPr>
              <a:t>: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FF0000"/>
                </a:solidFill>
              </a:rPr>
              <a:t>General </a:t>
            </a:r>
            <a:r>
              <a:rPr lang="it-IT" dirty="0" err="1" smtClean="0">
                <a:solidFill>
                  <a:srgbClr val="FF0000"/>
                </a:solidFill>
              </a:rPr>
              <a:t>absolute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characterization</a:t>
            </a:r>
            <a:r>
              <a:rPr lang="it-IT" dirty="0" smtClean="0">
                <a:solidFill>
                  <a:srgbClr val="FF0000"/>
                </a:solidFill>
              </a:rPr>
              <a:t> (</a:t>
            </a:r>
            <a:r>
              <a:rPr lang="it-IT" dirty="0" err="1" smtClean="0">
                <a:solidFill>
                  <a:srgbClr val="FF0000"/>
                </a:solidFill>
              </a:rPr>
              <a:t>ranging</a:t>
            </a:r>
            <a:r>
              <a:rPr lang="it-IT" dirty="0">
                <a:solidFill>
                  <a:srgbClr val="FF0000"/>
                </a:solidFill>
              </a:rPr>
              <a:t>, </a:t>
            </a:r>
            <a:r>
              <a:rPr lang="it-IT" dirty="0" err="1">
                <a:solidFill>
                  <a:srgbClr val="FF0000"/>
                </a:solidFill>
              </a:rPr>
              <a:t>increasing</a:t>
            </a:r>
            <a:r>
              <a:rPr lang="it-IT" dirty="0">
                <a:solidFill>
                  <a:srgbClr val="FF0000"/>
                </a:solidFill>
              </a:rPr>
              <a:t>, </a:t>
            </a:r>
            <a:r>
              <a:rPr lang="it-IT" dirty="0" err="1">
                <a:solidFill>
                  <a:srgbClr val="FF0000"/>
                </a:solidFill>
              </a:rPr>
              <a:t>decreasing</a:t>
            </a:r>
            <a:r>
              <a:rPr lang="it-IT" dirty="0" smtClean="0">
                <a:solidFill>
                  <a:srgbClr val="FF0000"/>
                </a:solidFill>
              </a:rPr>
              <a:t>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FF0000"/>
                </a:solidFill>
              </a:rPr>
              <a:t>Relative </a:t>
            </a:r>
            <a:r>
              <a:rPr lang="it-IT" dirty="0" err="1" smtClean="0">
                <a:solidFill>
                  <a:srgbClr val="FF0000"/>
                </a:solidFill>
              </a:rPr>
              <a:t>characterization</a:t>
            </a:r>
            <a:r>
              <a:rPr lang="it-IT" dirty="0" smtClean="0">
                <a:solidFill>
                  <a:srgbClr val="FF0000"/>
                </a:solidFill>
              </a:rPr>
              <a:t> w.r.t. </a:t>
            </a:r>
            <a:r>
              <a:rPr lang="it-IT" dirty="0" err="1" smtClean="0">
                <a:solidFill>
                  <a:srgbClr val="FF0000"/>
                </a:solidFill>
              </a:rPr>
              <a:t>defined</a:t>
            </a:r>
            <a:r>
              <a:rPr lang="it-IT" dirty="0" smtClean="0">
                <a:solidFill>
                  <a:srgbClr val="FF0000"/>
                </a:solidFill>
              </a:rPr>
              <a:t> (trend)</a:t>
            </a:r>
            <a:r>
              <a:rPr lang="it-IT" dirty="0" err="1" smtClean="0">
                <a:solidFill>
                  <a:srgbClr val="FF0000"/>
                </a:solidFill>
              </a:rPr>
              <a:t>lines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>
                <a:solidFill>
                  <a:srgbClr val="FF0000"/>
                </a:solidFill>
              </a:rPr>
              <a:t>(</a:t>
            </a:r>
            <a:r>
              <a:rPr lang="it-IT" dirty="0" err="1">
                <a:solidFill>
                  <a:srgbClr val="FF0000"/>
                </a:solidFill>
              </a:rPr>
              <a:t>convergence</a:t>
            </a:r>
            <a:r>
              <a:rPr lang="it-IT" dirty="0">
                <a:solidFill>
                  <a:srgbClr val="FF0000"/>
                </a:solidFill>
              </a:rPr>
              <a:t>/</a:t>
            </a:r>
            <a:r>
              <a:rPr lang="it-IT" dirty="0" err="1">
                <a:solidFill>
                  <a:srgbClr val="FF0000"/>
                </a:solidFill>
              </a:rPr>
              <a:t>divergence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 err="1">
                <a:solidFill>
                  <a:srgbClr val="FF0000"/>
                </a:solidFill>
              </a:rPr>
              <a:t>between</a:t>
            </a: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dirty="0" err="1">
                <a:solidFill>
                  <a:srgbClr val="FF0000"/>
                </a:solidFill>
              </a:rPr>
              <a:t>channel</a:t>
            </a:r>
            <a:r>
              <a:rPr lang="it-IT" dirty="0">
                <a:solidFill>
                  <a:srgbClr val="FF0000"/>
                </a:solidFill>
              </a:rPr>
              <a:t> and </a:t>
            </a:r>
            <a:r>
              <a:rPr lang="it-IT" dirty="0" err="1">
                <a:solidFill>
                  <a:srgbClr val="FF0000"/>
                </a:solidFill>
              </a:rPr>
              <a:t>lines</a:t>
            </a:r>
            <a:r>
              <a:rPr lang="it-IT" dirty="0">
                <a:solidFill>
                  <a:srgbClr val="FF0000"/>
                </a:solidFill>
              </a:rPr>
              <a:t>) </a:t>
            </a:r>
            <a:endParaRPr lang="it-IT" dirty="0" smtClean="0">
              <a:solidFill>
                <a:srgbClr val="FF00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it-IT" dirty="0" err="1" smtClean="0">
                <a:solidFill>
                  <a:srgbClr val="FF0000"/>
                </a:solidFill>
              </a:rPr>
              <a:t>Slope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measurements</a:t>
            </a:r>
            <a:r>
              <a:rPr lang="it-IT" dirty="0" smtClean="0">
                <a:solidFill>
                  <a:srgbClr val="FF0000"/>
                </a:solidFill>
              </a:rPr>
              <a:t> and </a:t>
            </a:r>
            <a:r>
              <a:rPr lang="it-IT" dirty="0" err="1" smtClean="0">
                <a:solidFill>
                  <a:srgbClr val="FF0000"/>
                </a:solidFill>
              </a:rPr>
              <a:t>slope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variations</a:t>
            </a:r>
            <a:r>
              <a:rPr lang="it-IT" dirty="0" smtClean="0">
                <a:solidFill>
                  <a:srgbClr val="FF0000"/>
                </a:solidFill>
              </a:rPr>
              <a:t> (</a:t>
            </a:r>
            <a:r>
              <a:rPr lang="it-IT" dirty="0" err="1" smtClean="0">
                <a:solidFill>
                  <a:srgbClr val="FF0000"/>
                </a:solidFill>
              </a:rPr>
              <a:t>absolute</a:t>
            </a:r>
            <a:r>
              <a:rPr lang="it-IT" dirty="0" smtClean="0">
                <a:solidFill>
                  <a:srgbClr val="FF0000"/>
                </a:solidFill>
              </a:rPr>
              <a:t> and relative to </a:t>
            </a:r>
            <a:r>
              <a:rPr lang="it-IT" dirty="0" err="1" smtClean="0">
                <a:solidFill>
                  <a:srgbClr val="FF0000"/>
                </a:solidFill>
              </a:rPr>
              <a:t>TLs</a:t>
            </a:r>
            <a:r>
              <a:rPr lang="it-IT" dirty="0" smtClean="0">
                <a:solidFill>
                  <a:srgbClr val="FF0000"/>
                </a:solidFill>
              </a:rPr>
              <a:t>)</a:t>
            </a:r>
            <a:endParaRPr lang="it-IT" dirty="0">
              <a:solidFill>
                <a:srgbClr val="FF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00B050"/>
                </a:solidFill>
              </a:rPr>
              <a:t>Channel </a:t>
            </a:r>
            <a:r>
              <a:rPr lang="it-IT" dirty="0" err="1" smtClean="0">
                <a:solidFill>
                  <a:srgbClr val="00B050"/>
                </a:solidFill>
              </a:rPr>
              <a:t>distance</a:t>
            </a:r>
            <a:r>
              <a:rPr lang="it-IT" dirty="0" smtClean="0">
                <a:solidFill>
                  <a:srgbClr val="00B050"/>
                </a:solidFill>
              </a:rPr>
              <a:t> from </a:t>
            </a:r>
            <a:r>
              <a:rPr lang="it-IT" dirty="0" err="1" smtClean="0">
                <a:solidFill>
                  <a:srgbClr val="00B050"/>
                </a:solidFill>
              </a:rPr>
              <a:t>price</a:t>
            </a:r>
            <a:r>
              <a:rPr lang="it-IT" dirty="0" smtClean="0">
                <a:solidFill>
                  <a:srgbClr val="00B050"/>
                </a:solidFill>
              </a:rPr>
              <a:t>/</a:t>
            </a:r>
            <a:r>
              <a:rPr lang="it-IT" dirty="0" err="1" smtClean="0">
                <a:solidFill>
                  <a:srgbClr val="00B050"/>
                </a:solidFill>
              </a:rPr>
              <a:t>lines</a:t>
            </a:r>
            <a:endParaRPr lang="it-IT" dirty="0" smtClean="0">
              <a:solidFill>
                <a:srgbClr val="00B05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00B050"/>
                </a:solidFill>
              </a:rPr>
              <a:t>Channel </a:t>
            </a:r>
            <a:r>
              <a:rPr lang="it-IT" dirty="0" err="1" smtClean="0">
                <a:solidFill>
                  <a:srgbClr val="00B050"/>
                </a:solidFill>
              </a:rPr>
              <a:t>ripples</a:t>
            </a:r>
            <a:r>
              <a:rPr lang="it-IT" dirty="0" smtClean="0">
                <a:solidFill>
                  <a:srgbClr val="00B050"/>
                </a:solidFill>
              </a:rPr>
              <a:t> (</a:t>
            </a:r>
            <a:r>
              <a:rPr lang="it-IT" dirty="0" err="1" smtClean="0">
                <a:solidFill>
                  <a:srgbClr val="00B050"/>
                </a:solidFill>
              </a:rPr>
              <a:t>amplitude</a:t>
            </a:r>
            <a:r>
              <a:rPr lang="it-IT" dirty="0" smtClean="0">
                <a:solidFill>
                  <a:srgbClr val="00B050"/>
                </a:solidFill>
              </a:rPr>
              <a:t> of </a:t>
            </a:r>
            <a:r>
              <a:rPr lang="it-IT" dirty="0" err="1" smtClean="0">
                <a:solidFill>
                  <a:srgbClr val="00B050"/>
                </a:solidFill>
              </a:rPr>
              <a:t>channel</a:t>
            </a:r>
            <a:r>
              <a:rPr lang="it-IT" dirty="0" smtClean="0">
                <a:solidFill>
                  <a:srgbClr val="00B050"/>
                </a:solidFill>
              </a:rPr>
              <a:t> «</a:t>
            </a:r>
            <a:r>
              <a:rPr lang="it-IT" dirty="0" err="1" smtClean="0">
                <a:solidFill>
                  <a:srgbClr val="00B050"/>
                </a:solidFill>
              </a:rPr>
              <a:t>waves</a:t>
            </a:r>
            <a:r>
              <a:rPr lang="it-IT" dirty="0" smtClean="0">
                <a:solidFill>
                  <a:srgbClr val="00B050"/>
                </a:solidFill>
              </a:rPr>
              <a:t>»)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FF0000"/>
                </a:solidFill>
              </a:rPr>
              <a:t>«</a:t>
            </a:r>
            <a:r>
              <a:rPr lang="it-IT" dirty="0" err="1" smtClean="0">
                <a:solidFill>
                  <a:srgbClr val="FF0000"/>
                </a:solidFill>
              </a:rPr>
              <a:t>recent</a:t>
            </a:r>
            <a:r>
              <a:rPr lang="it-IT" dirty="0" smtClean="0">
                <a:solidFill>
                  <a:srgbClr val="FF0000"/>
                </a:solidFill>
              </a:rPr>
              <a:t>» </a:t>
            </a:r>
            <a:r>
              <a:rPr lang="it-IT" dirty="0" err="1" smtClean="0">
                <a:solidFill>
                  <a:srgbClr val="FF0000"/>
                </a:solidFill>
              </a:rPr>
              <a:t>Trendlines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identification</a:t>
            </a:r>
            <a:r>
              <a:rPr lang="it-IT" dirty="0" smtClean="0">
                <a:solidFill>
                  <a:srgbClr val="FF0000"/>
                </a:solidFill>
              </a:rPr>
              <a:t> (</a:t>
            </a:r>
            <a:r>
              <a:rPr lang="it-IT" dirty="0" err="1" smtClean="0">
                <a:solidFill>
                  <a:srgbClr val="FF0000"/>
                </a:solidFill>
              </a:rPr>
              <a:t>not</a:t>
            </a:r>
            <a:r>
              <a:rPr lang="it-IT" dirty="0" smtClean="0">
                <a:solidFill>
                  <a:srgbClr val="FF0000"/>
                </a:solidFill>
              </a:rPr>
              <a:t> easy </a:t>
            </a:r>
            <a:r>
              <a:rPr lang="it-IT" dirty="0" err="1" smtClean="0">
                <a:solidFill>
                  <a:srgbClr val="FF0000"/>
                </a:solidFill>
              </a:rPr>
              <a:t>coding</a:t>
            </a:r>
            <a:r>
              <a:rPr lang="it-IT" dirty="0" smtClean="0">
                <a:solidFill>
                  <a:srgbClr val="FF0000"/>
                </a:solidFill>
              </a:rPr>
              <a:t>) and </a:t>
            </a:r>
            <a:r>
              <a:rPr lang="it-IT" dirty="0" err="1" smtClean="0">
                <a:solidFill>
                  <a:srgbClr val="FF0000"/>
                </a:solidFill>
              </a:rPr>
              <a:t>slope</a:t>
            </a:r>
            <a:r>
              <a:rPr lang="it-IT" dirty="0" smtClean="0">
                <a:solidFill>
                  <a:srgbClr val="FF0000"/>
                </a:solidFill>
              </a:rPr>
              <a:t> for </a:t>
            </a:r>
            <a:r>
              <a:rPr lang="it-IT" dirty="0" err="1" smtClean="0">
                <a:solidFill>
                  <a:srgbClr val="FF0000"/>
                </a:solidFill>
              </a:rPr>
              <a:t>momentum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assessment</a:t>
            </a:r>
            <a:endParaRPr lang="it-IT" dirty="0" smtClean="0">
              <a:solidFill>
                <a:srgbClr val="FF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00B050"/>
                </a:solidFill>
              </a:rPr>
              <a:t>pivot </a:t>
            </a:r>
            <a:r>
              <a:rPr lang="it-IT" dirty="0" err="1" smtClean="0">
                <a:solidFill>
                  <a:srgbClr val="00B050"/>
                </a:solidFill>
              </a:rPr>
              <a:t>lines</a:t>
            </a:r>
            <a:endParaRPr lang="it-IT" dirty="0" smtClean="0">
              <a:solidFill>
                <a:srgbClr val="00B05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it-IT" dirty="0" err="1" smtClean="0">
                <a:solidFill>
                  <a:srgbClr val="00B050"/>
                </a:solidFill>
              </a:rPr>
              <a:t>Prev</a:t>
            </a:r>
            <a:r>
              <a:rPr lang="it-IT" dirty="0" smtClean="0">
                <a:solidFill>
                  <a:srgbClr val="00B050"/>
                </a:solidFill>
              </a:rPr>
              <a:t> </a:t>
            </a:r>
            <a:r>
              <a:rPr lang="it-IT" dirty="0" err="1" smtClean="0">
                <a:solidFill>
                  <a:srgbClr val="00B050"/>
                </a:solidFill>
              </a:rPr>
              <a:t>day</a:t>
            </a:r>
            <a:r>
              <a:rPr lang="it-IT" dirty="0" smtClean="0">
                <a:solidFill>
                  <a:srgbClr val="00B050"/>
                </a:solidFill>
              </a:rPr>
              <a:t> high and </a:t>
            </a:r>
            <a:r>
              <a:rPr lang="it-IT" dirty="0" err="1" smtClean="0">
                <a:solidFill>
                  <a:srgbClr val="00B050"/>
                </a:solidFill>
              </a:rPr>
              <a:t>low</a:t>
            </a:r>
            <a:r>
              <a:rPr lang="it-IT" dirty="0" smtClean="0">
                <a:solidFill>
                  <a:srgbClr val="00B050"/>
                </a:solidFill>
              </a:rPr>
              <a:t>, </a:t>
            </a:r>
            <a:r>
              <a:rPr lang="it-IT" dirty="0" err="1" smtClean="0">
                <a:solidFill>
                  <a:srgbClr val="00B050"/>
                </a:solidFill>
              </a:rPr>
              <a:t>daily</a:t>
            </a:r>
            <a:r>
              <a:rPr lang="it-IT" dirty="0" smtClean="0">
                <a:solidFill>
                  <a:srgbClr val="00B050"/>
                </a:solidFill>
              </a:rPr>
              <a:t> open, </a:t>
            </a:r>
            <a:r>
              <a:rPr lang="it-IT" dirty="0" err="1" smtClean="0">
                <a:solidFill>
                  <a:srgbClr val="00B050"/>
                </a:solidFill>
              </a:rPr>
              <a:t>dynamic</a:t>
            </a:r>
            <a:r>
              <a:rPr lang="it-IT" dirty="0" smtClean="0">
                <a:solidFill>
                  <a:srgbClr val="00B050"/>
                </a:solidFill>
              </a:rPr>
              <a:t> ADR </a:t>
            </a:r>
            <a:r>
              <a:rPr lang="it-IT" dirty="0" err="1" smtClean="0">
                <a:solidFill>
                  <a:srgbClr val="00B050"/>
                </a:solidFill>
              </a:rPr>
              <a:t>max</a:t>
            </a:r>
            <a:r>
              <a:rPr lang="it-IT" dirty="0" smtClean="0">
                <a:solidFill>
                  <a:srgbClr val="00B050"/>
                </a:solidFill>
              </a:rPr>
              <a:t>/</a:t>
            </a:r>
            <a:r>
              <a:rPr lang="it-IT" dirty="0" err="1" smtClean="0">
                <a:solidFill>
                  <a:srgbClr val="00B050"/>
                </a:solidFill>
              </a:rPr>
              <a:t>min</a:t>
            </a:r>
            <a:r>
              <a:rPr lang="it-IT" dirty="0" smtClean="0">
                <a:solidFill>
                  <a:srgbClr val="00B050"/>
                </a:solidFill>
              </a:rPr>
              <a:t>, </a:t>
            </a:r>
            <a:r>
              <a:rPr lang="it-IT" dirty="0" err="1" smtClean="0">
                <a:solidFill>
                  <a:srgbClr val="00B050"/>
                </a:solidFill>
              </a:rPr>
              <a:t>static</a:t>
            </a:r>
            <a:r>
              <a:rPr lang="it-IT" dirty="0" smtClean="0">
                <a:solidFill>
                  <a:srgbClr val="00B050"/>
                </a:solidFill>
              </a:rPr>
              <a:t> («</a:t>
            </a:r>
            <a:r>
              <a:rPr lang="it-IT" dirty="0" err="1" smtClean="0">
                <a:solidFill>
                  <a:srgbClr val="00B050"/>
                </a:solidFill>
              </a:rPr>
              <a:t>frozen</a:t>
            </a:r>
            <a:r>
              <a:rPr lang="it-IT" dirty="0" smtClean="0">
                <a:solidFill>
                  <a:srgbClr val="00B050"/>
                </a:solidFill>
              </a:rPr>
              <a:t>») ADR </a:t>
            </a:r>
            <a:r>
              <a:rPr lang="it-IT" dirty="0" err="1" smtClean="0">
                <a:solidFill>
                  <a:srgbClr val="00B050"/>
                </a:solidFill>
              </a:rPr>
              <a:t>max</a:t>
            </a:r>
            <a:r>
              <a:rPr lang="it-IT" dirty="0" smtClean="0">
                <a:solidFill>
                  <a:srgbClr val="00B050"/>
                </a:solidFill>
              </a:rPr>
              <a:t>/</a:t>
            </a:r>
            <a:r>
              <a:rPr lang="it-IT" dirty="0" err="1" smtClean="0">
                <a:solidFill>
                  <a:srgbClr val="00B050"/>
                </a:solidFill>
              </a:rPr>
              <a:t>min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err="1" smtClean="0">
                <a:solidFill>
                  <a:srgbClr val="FF0000"/>
                </a:solidFill>
              </a:rPr>
              <a:t>Validity</a:t>
            </a:r>
            <a:r>
              <a:rPr lang="it-IT" dirty="0" smtClean="0">
                <a:solidFill>
                  <a:srgbClr val="FF0000"/>
                </a:solidFill>
              </a:rPr>
              <a:t> of pivot </a:t>
            </a:r>
            <a:r>
              <a:rPr lang="it-IT" dirty="0" err="1" smtClean="0">
                <a:solidFill>
                  <a:srgbClr val="FF0000"/>
                </a:solidFill>
              </a:rPr>
              <a:t>lines</a:t>
            </a:r>
            <a:r>
              <a:rPr lang="it-IT" dirty="0" smtClean="0">
                <a:solidFill>
                  <a:srgbClr val="FF0000"/>
                </a:solidFill>
              </a:rPr>
              <a:t> and </a:t>
            </a:r>
            <a:r>
              <a:rPr lang="it-IT" dirty="0" err="1" smtClean="0">
                <a:solidFill>
                  <a:srgbClr val="FF0000"/>
                </a:solidFill>
              </a:rPr>
              <a:t>TLs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as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support</a:t>
            </a:r>
            <a:r>
              <a:rPr lang="it-IT" dirty="0" smtClean="0">
                <a:solidFill>
                  <a:srgbClr val="FF0000"/>
                </a:solidFill>
              </a:rPr>
              <a:t>/</a:t>
            </a:r>
            <a:r>
              <a:rPr lang="it-IT" dirty="0" err="1" smtClean="0">
                <a:solidFill>
                  <a:srgbClr val="FF0000"/>
                </a:solidFill>
              </a:rPr>
              <a:t>resistance</a:t>
            </a:r>
            <a:r>
              <a:rPr lang="it-IT" dirty="0" smtClean="0">
                <a:solidFill>
                  <a:srgbClr val="FF0000"/>
                </a:solidFill>
              </a:rPr>
              <a:t> (line </a:t>
            </a:r>
            <a:r>
              <a:rPr lang="it-IT" dirty="0" err="1" smtClean="0">
                <a:solidFill>
                  <a:srgbClr val="FF0000"/>
                </a:solidFill>
              </a:rPr>
              <a:t>testing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characterization</a:t>
            </a:r>
            <a:r>
              <a:rPr lang="it-IT" dirty="0" smtClean="0">
                <a:solidFill>
                  <a:srgbClr val="FF0000"/>
                </a:solidFill>
              </a:rPr>
              <a:t>)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it-IT" dirty="0" err="1" smtClean="0">
                <a:solidFill>
                  <a:srgbClr val="FF0000"/>
                </a:solidFill>
              </a:rPr>
              <a:t>Number</a:t>
            </a:r>
            <a:r>
              <a:rPr lang="it-IT" dirty="0" smtClean="0">
                <a:solidFill>
                  <a:srgbClr val="FF0000"/>
                </a:solidFill>
              </a:rPr>
              <a:t> of </a:t>
            </a:r>
            <a:r>
              <a:rPr lang="it-IT" dirty="0" err="1" smtClean="0">
                <a:solidFill>
                  <a:srgbClr val="FF0000"/>
                </a:solidFill>
              </a:rPr>
              <a:t>crosses</a:t>
            </a:r>
            <a:r>
              <a:rPr lang="it-IT" dirty="0">
                <a:solidFill>
                  <a:srgbClr val="FF0000"/>
                </a:solidFill>
              </a:rPr>
              <a:t>,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rejections</a:t>
            </a:r>
            <a:r>
              <a:rPr lang="it-IT" dirty="0" smtClean="0">
                <a:solidFill>
                  <a:srgbClr val="FF0000"/>
                </a:solidFill>
              </a:rPr>
              <a:t> and false-</a:t>
            </a:r>
            <a:r>
              <a:rPr lang="it-IT" dirty="0" err="1" smtClean="0">
                <a:solidFill>
                  <a:srgbClr val="FF0000"/>
                </a:solidFill>
              </a:rPr>
              <a:t>breakouts</a:t>
            </a:r>
            <a:endParaRPr lang="it-IT" dirty="0" smtClean="0">
              <a:solidFill>
                <a:srgbClr val="FF00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it-IT" dirty="0" err="1" smtClean="0">
                <a:solidFill>
                  <a:srgbClr val="FF0000"/>
                </a:solidFill>
              </a:rPr>
              <a:t>other</a:t>
            </a:r>
            <a:r>
              <a:rPr lang="it-IT" dirty="0" smtClean="0">
                <a:solidFill>
                  <a:srgbClr val="FF0000"/>
                </a:solidFill>
              </a:rPr>
              <a:t>???</a:t>
            </a:r>
            <a:endParaRPr lang="it-IT" dirty="0" smtClean="0">
              <a:solidFill>
                <a:srgbClr val="FF00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>
                <a:solidFill>
                  <a:srgbClr val="FF0000"/>
                </a:solidFill>
              </a:rPr>
              <a:t>Short </a:t>
            </a:r>
            <a:r>
              <a:rPr lang="it-IT" dirty="0" err="1" smtClean="0">
                <a:solidFill>
                  <a:srgbClr val="FF0000"/>
                </a:solidFill>
              </a:rPr>
              <a:t>term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price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actions</a:t>
            </a:r>
            <a:r>
              <a:rPr lang="it-IT" dirty="0" smtClean="0">
                <a:solidFill>
                  <a:srgbClr val="FF0000"/>
                </a:solidFill>
              </a:rPr>
              <a:t> to </a:t>
            </a:r>
            <a:r>
              <a:rPr lang="it-IT" dirty="0" smtClean="0">
                <a:solidFill>
                  <a:srgbClr val="FF0000"/>
                </a:solidFill>
              </a:rPr>
              <a:t>be </a:t>
            </a:r>
            <a:r>
              <a:rPr lang="it-IT" dirty="0" err="1" smtClean="0">
                <a:solidFill>
                  <a:srgbClr val="FF0000"/>
                </a:solidFill>
              </a:rPr>
              <a:t>used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as</a:t>
            </a:r>
            <a:r>
              <a:rPr lang="it-IT" dirty="0" smtClean="0">
                <a:solidFill>
                  <a:srgbClr val="FF0000"/>
                </a:solidFill>
              </a:rPr>
              <a:t> «</a:t>
            </a:r>
            <a:r>
              <a:rPr lang="it-IT" dirty="0" err="1" smtClean="0">
                <a:solidFill>
                  <a:srgbClr val="FF0000"/>
                </a:solidFill>
              </a:rPr>
              <a:t>confirmation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signals</a:t>
            </a:r>
            <a:r>
              <a:rPr lang="it-IT" dirty="0" smtClean="0">
                <a:solidFill>
                  <a:srgbClr val="FF0000"/>
                </a:solidFill>
              </a:rPr>
              <a:t>»</a:t>
            </a: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it-IT" dirty="0" err="1" smtClean="0">
                <a:solidFill>
                  <a:srgbClr val="FF0000"/>
                </a:solidFill>
              </a:rPr>
              <a:t>Trendlines</a:t>
            </a:r>
            <a:r>
              <a:rPr lang="it-IT" dirty="0" smtClean="0">
                <a:solidFill>
                  <a:srgbClr val="FF0000"/>
                </a:solidFill>
              </a:rPr>
              <a:t> or </a:t>
            </a:r>
            <a:r>
              <a:rPr lang="it-IT" dirty="0" err="1" smtClean="0">
                <a:solidFill>
                  <a:srgbClr val="FF0000"/>
                </a:solidFill>
              </a:rPr>
              <a:t>channel</a:t>
            </a:r>
            <a:r>
              <a:rPr lang="it-IT" dirty="0" smtClean="0">
                <a:solidFill>
                  <a:srgbClr val="FF0000"/>
                </a:solidFill>
              </a:rPr>
              <a:t> </a:t>
            </a:r>
            <a:r>
              <a:rPr lang="it-IT" dirty="0" err="1" smtClean="0">
                <a:solidFill>
                  <a:srgbClr val="FF0000"/>
                </a:solidFill>
              </a:rPr>
              <a:t>breakouts</a:t>
            </a:r>
            <a:r>
              <a:rPr lang="it-IT" dirty="0" smtClean="0">
                <a:solidFill>
                  <a:srgbClr val="FF0000"/>
                </a:solidFill>
              </a:rPr>
              <a:t> for </a:t>
            </a:r>
            <a:r>
              <a:rPr lang="it-IT" dirty="0" err="1" smtClean="0">
                <a:solidFill>
                  <a:srgbClr val="FF0000"/>
                </a:solidFill>
              </a:rPr>
              <a:t>momentum</a:t>
            </a:r>
            <a:r>
              <a:rPr lang="it-IT" dirty="0" smtClean="0">
                <a:solidFill>
                  <a:srgbClr val="FF0000"/>
                </a:solidFill>
              </a:rPr>
              <a:t> fading </a:t>
            </a:r>
            <a:r>
              <a:rPr lang="it-IT" dirty="0" err="1" smtClean="0">
                <a:solidFill>
                  <a:srgbClr val="FF0000"/>
                </a:solidFill>
              </a:rPr>
              <a:t>identification</a:t>
            </a:r>
            <a:endParaRPr lang="it-IT" dirty="0" smtClean="0">
              <a:solidFill>
                <a:srgbClr val="FF0000"/>
              </a:solidFill>
            </a:endParaRPr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it-IT" dirty="0" err="1" smtClean="0">
                <a:solidFill>
                  <a:srgbClr val="FF0000"/>
                </a:solidFill>
              </a:rPr>
              <a:t>Other</a:t>
            </a:r>
            <a:r>
              <a:rPr lang="it-IT" dirty="0" smtClean="0">
                <a:solidFill>
                  <a:srgbClr val="FF0000"/>
                </a:solidFill>
              </a:rPr>
              <a:t>??</a:t>
            </a:r>
            <a:endParaRPr lang="it-IT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6879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80905" y="812698"/>
            <a:ext cx="10111531" cy="5382572"/>
          </a:xfrm>
        </p:spPr>
        <p:txBody>
          <a:bodyPr>
            <a:normAutofit fontScale="85000" lnSpcReduction="20000"/>
          </a:bodyPr>
          <a:lstStyle/>
          <a:p>
            <a:r>
              <a:rPr lang="it-IT" dirty="0" smtClean="0"/>
              <a:t>Single Entry Channel Cross </a:t>
            </a:r>
            <a:r>
              <a:rPr lang="it-IT" dirty="0" err="1" smtClean="0"/>
              <a:t>Trade</a:t>
            </a:r>
            <a:r>
              <a:rPr lang="it-IT" dirty="0" smtClean="0"/>
              <a:t> Management </a:t>
            </a:r>
          </a:p>
          <a:p>
            <a:pPr algn="l"/>
            <a:r>
              <a:rPr lang="it-IT" dirty="0" smtClean="0"/>
              <a:t>Entry:</a:t>
            </a:r>
            <a:endParaRPr lang="it-IT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/>
              <a:t>Channel </a:t>
            </a:r>
            <a:r>
              <a:rPr lang="it-IT" dirty="0" err="1" smtClean="0"/>
              <a:t>completely</a:t>
            </a:r>
            <a:r>
              <a:rPr lang="it-IT" dirty="0" smtClean="0"/>
              <a:t> </a:t>
            </a:r>
            <a:r>
              <a:rPr lang="it-IT" dirty="0" err="1" smtClean="0"/>
              <a:t>crossed</a:t>
            </a:r>
            <a:r>
              <a:rPr lang="it-IT" dirty="0" smtClean="0"/>
              <a:t> the 200 SMA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/>
              <a:t>No </a:t>
            </a:r>
            <a:r>
              <a:rPr lang="it-IT" dirty="0" err="1" smtClean="0"/>
              <a:t>important</a:t>
            </a:r>
            <a:r>
              <a:rPr lang="it-IT" dirty="0" smtClean="0"/>
              <a:t> </a:t>
            </a:r>
            <a:r>
              <a:rPr lang="it-IT" dirty="0" err="1" smtClean="0"/>
              <a:t>support</a:t>
            </a:r>
            <a:r>
              <a:rPr lang="it-IT" dirty="0" smtClean="0"/>
              <a:t>/</a:t>
            </a:r>
            <a:r>
              <a:rPr lang="it-IT" dirty="0" err="1" smtClean="0"/>
              <a:t>resistance</a:t>
            </a:r>
            <a:r>
              <a:rPr lang="it-IT" dirty="0" smtClean="0"/>
              <a:t> pivot </a:t>
            </a:r>
            <a:r>
              <a:rPr lang="it-IT" dirty="0" err="1" smtClean="0"/>
              <a:t>lines</a:t>
            </a:r>
            <a:r>
              <a:rPr lang="it-IT" dirty="0" smtClean="0"/>
              <a:t> </a:t>
            </a:r>
            <a:r>
              <a:rPr lang="it-IT" dirty="0" err="1" smtClean="0"/>
              <a:t>exist</a:t>
            </a:r>
            <a:r>
              <a:rPr lang="it-IT" dirty="0" smtClean="0"/>
              <a:t> </a:t>
            </a:r>
            <a:r>
              <a:rPr lang="it-IT" dirty="0" err="1" smtClean="0"/>
              <a:t>close</a:t>
            </a:r>
            <a:r>
              <a:rPr lang="it-IT" dirty="0" smtClean="0"/>
              <a:t> to entry </a:t>
            </a:r>
            <a:r>
              <a:rPr lang="it-IT" dirty="0" err="1" smtClean="0"/>
              <a:t>price</a:t>
            </a:r>
            <a:r>
              <a:rPr lang="it-IT" dirty="0" smtClean="0"/>
              <a:t> </a:t>
            </a:r>
            <a:r>
              <a:rPr lang="it-IT" dirty="0" err="1" smtClean="0"/>
              <a:t>which</a:t>
            </a:r>
            <a:r>
              <a:rPr lang="it-IT" dirty="0" smtClean="0"/>
              <a:t> </a:t>
            </a:r>
            <a:r>
              <a:rPr lang="it-IT" dirty="0" err="1" smtClean="0"/>
              <a:t>could</a:t>
            </a:r>
            <a:r>
              <a:rPr lang="it-IT" dirty="0" smtClean="0"/>
              <a:t> </a:t>
            </a:r>
            <a:r>
              <a:rPr lang="it-IT" dirty="0" err="1" smtClean="0"/>
              <a:t>hinder</a:t>
            </a:r>
            <a:r>
              <a:rPr lang="it-IT" dirty="0" smtClean="0"/>
              <a:t> the </a:t>
            </a:r>
            <a:r>
              <a:rPr lang="it-IT" dirty="0" err="1" smtClean="0"/>
              <a:t>intended</a:t>
            </a:r>
            <a:r>
              <a:rPr lang="it-IT" dirty="0" smtClean="0"/>
              <a:t> </a:t>
            </a:r>
            <a:r>
              <a:rPr lang="it-IT" dirty="0" err="1" smtClean="0"/>
              <a:t>price</a:t>
            </a:r>
            <a:r>
              <a:rPr lang="it-IT" dirty="0" smtClean="0"/>
              <a:t> </a:t>
            </a:r>
            <a:r>
              <a:rPr lang="it-IT" dirty="0" err="1" smtClean="0"/>
              <a:t>movement</a:t>
            </a:r>
            <a:endParaRPr lang="it-IT" dirty="0" smtClean="0"/>
          </a:p>
          <a:p>
            <a:pPr marL="800100" lvl="1" indent="-342900" algn="l">
              <a:buFont typeface="Arial" panose="020B0604020202020204" pitchFamily="34" charset="0"/>
              <a:buChar char="•"/>
            </a:pPr>
            <a:r>
              <a:rPr lang="it-IT" dirty="0" smtClean="0"/>
              <a:t>Green light </a:t>
            </a:r>
            <a:r>
              <a:rPr lang="it-IT" dirty="0" err="1" smtClean="0"/>
              <a:t>when</a:t>
            </a:r>
            <a:r>
              <a:rPr lang="it-IT" dirty="0" smtClean="0"/>
              <a:t> </a:t>
            </a:r>
            <a:r>
              <a:rPr lang="it-IT" dirty="0" err="1" smtClean="0"/>
              <a:t>those</a:t>
            </a:r>
            <a:r>
              <a:rPr lang="it-IT" dirty="0" smtClean="0"/>
              <a:t> </a:t>
            </a:r>
            <a:r>
              <a:rPr lang="it-IT" dirty="0" err="1" smtClean="0"/>
              <a:t>lines</a:t>
            </a:r>
            <a:r>
              <a:rPr lang="it-IT" dirty="0" smtClean="0"/>
              <a:t> are </a:t>
            </a:r>
            <a:r>
              <a:rPr lang="it-IT" dirty="0" err="1" smtClean="0"/>
              <a:t>farther</a:t>
            </a:r>
            <a:r>
              <a:rPr lang="it-IT" dirty="0" smtClean="0"/>
              <a:t> </a:t>
            </a:r>
            <a:r>
              <a:rPr lang="it-IT" dirty="0" err="1" smtClean="0"/>
              <a:t>than</a:t>
            </a:r>
            <a:r>
              <a:rPr lang="it-IT" dirty="0" smtClean="0"/>
              <a:t> (first) profit target </a:t>
            </a:r>
            <a:endParaRPr lang="it-IT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err="1" smtClean="0"/>
              <a:t>Automatically</a:t>
            </a:r>
            <a:r>
              <a:rPr lang="it-IT" dirty="0" smtClean="0"/>
              <a:t> </a:t>
            </a:r>
            <a:r>
              <a:rPr lang="it-IT" dirty="0" err="1" smtClean="0"/>
              <a:t>detected</a:t>
            </a:r>
            <a:r>
              <a:rPr lang="it-IT" dirty="0" smtClean="0"/>
              <a:t> </a:t>
            </a:r>
            <a:r>
              <a:rPr lang="it-IT" dirty="0" err="1" smtClean="0"/>
              <a:t>trendlines</a:t>
            </a:r>
            <a:r>
              <a:rPr lang="it-IT" dirty="0" smtClean="0"/>
              <a:t> to </a:t>
            </a:r>
            <a:r>
              <a:rPr lang="it-IT" dirty="0" err="1" smtClean="0"/>
              <a:t>identify</a:t>
            </a:r>
            <a:r>
              <a:rPr lang="it-IT" dirty="0" smtClean="0"/>
              <a:t> </a:t>
            </a:r>
            <a:r>
              <a:rPr lang="it-IT" dirty="0" err="1" smtClean="0"/>
              <a:t>momentum</a:t>
            </a:r>
            <a:r>
              <a:rPr lang="it-IT" dirty="0" smtClean="0"/>
              <a:t> «</a:t>
            </a:r>
            <a:r>
              <a:rPr lang="it-IT" dirty="0" err="1" smtClean="0"/>
              <a:t>issues</a:t>
            </a:r>
            <a:r>
              <a:rPr lang="it-IT" dirty="0" smtClean="0"/>
              <a:t>» (green light </a:t>
            </a:r>
            <a:r>
              <a:rPr lang="it-IT" dirty="0" err="1" smtClean="0"/>
              <a:t>when</a:t>
            </a:r>
            <a:r>
              <a:rPr lang="it-IT" dirty="0" smtClean="0"/>
              <a:t> TL </a:t>
            </a:r>
            <a:r>
              <a:rPr lang="it-IT" dirty="0" err="1" smtClean="0"/>
              <a:t>breakout</a:t>
            </a:r>
            <a:r>
              <a:rPr lang="it-IT" dirty="0" smtClean="0"/>
              <a:t> </a:t>
            </a:r>
            <a:r>
              <a:rPr lang="it-IT" dirty="0" err="1" smtClean="0"/>
              <a:t>indicating</a:t>
            </a:r>
            <a:r>
              <a:rPr lang="it-IT" dirty="0" smtClean="0"/>
              <a:t> </a:t>
            </a:r>
            <a:r>
              <a:rPr lang="it-IT" dirty="0" err="1" smtClean="0"/>
              <a:t>momentum</a:t>
            </a:r>
            <a:r>
              <a:rPr lang="it-IT" dirty="0" smtClean="0"/>
              <a:t> </a:t>
            </a:r>
            <a:r>
              <a:rPr lang="it-IT" dirty="0" err="1" smtClean="0"/>
              <a:t>fade</a:t>
            </a:r>
            <a:r>
              <a:rPr lang="it-IT" dirty="0" smtClean="0"/>
              <a:t> or TL </a:t>
            </a:r>
            <a:r>
              <a:rPr lang="it-IT" dirty="0" err="1" smtClean="0"/>
              <a:t>aligned</a:t>
            </a:r>
            <a:r>
              <a:rPr lang="it-IT" dirty="0" smtClean="0"/>
              <a:t> to the entry </a:t>
            </a:r>
            <a:r>
              <a:rPr lang="it-IT" dirty="0" err="1" smtClean="0"/>
              <a:t>direction</a:t>
            </a:r>
            <a:r>
              <a:rPr lang="it-IT" dirty="0" smtClean="0"/>
              <a:t>)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err="1" smtClean="0"/>
              <a:t>Ordersend</a:t>
            </a:r>
            <a:r>
              <a:rPr lang="it-IT" dirty="0" smtClean="0"/>
              <a:t> </a:t>
            </a:r>
            <a:r>
              <a:rPr lang="it-IT" dirty="0" err="1" smtClean="0"/>
              <a:t>when</a:t>
            </a:r>
            <a:r>
              <a:rPr lang="it-IT" dirty="0" smtClean="0"/>
              <a:t> </a:t>
            </a:r>
            <a:r>
              <a:rPr lang="it-IT" dirty="0" err="1" smtClean="0"/>
              <a:t>price</a:t>
            </a:r>
            <a:r>
              <a:rPr lang="it-IT" dirty="0" smtClean="0"/>
              <a:t> </a:t>
            </a:r>
            <a:r>
              <a:rPr lang="it-IT" dirty="0" err="1" smtClean="0"/>
              <a:t>hits</a:t>
            </a:r>
            <a:r>
              <a:rPr lang="it-IT" dirty="0" smtClean="0"/>
              <a:t> the </a:t>
            </a:r>
            <a:r>
              <a:rPr lang="it-IT" dirty="0" err="1"/>
              <a:t>upper</a:t>
            </a:r>
            <a:r>
              <a:rPr lang="it-IT" dirty="0"/>
              <a:t>/</a:t>
            </a:r>
            <a:r>
              <a:rPr lang="it-IT" dirty="0" err="1"/>
              <a:t>lower</a:t>
            </a:r>
            <a:r>
              <a:rPr lang="it-IT" dirty="0"/>
              <a:t> </a:t>
            </a:r>
            <a:r>
              <a:rPr lang="it-IT" dirty="0" err="1"/>
              <a:t>bound</a:t>
            </a:r>
            <a:r>
              <a:rPr lang="it-IT" dirty="0"/>
              <a:t> of the </a:t>
            </a:r>
            <a:r>
              <a:rPr lang="it-IT" dirty="0" err="1" smtClean="0"/>
              <a:t>channel</a:t>
            </a:r>
            <a:endParaRPr lang="it-IT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it-IT" dirty="0" smtClean="0"/>
          </a:p>
          <a:p>
            <a:pPr algn="l"/>
            <a:endParaRPr lang="it-IT" dirty="0" smtClean="0"/>
          </a:p>
          <a:p>
            <a:pPr algn="l"/>
            <a:r>
              <a:rPr lang="it-IT" dirty="0" smtClean="0"/>
              <a:t>Exit: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/>
              <a:t>First target profit exit </a:t>
            </a:r>
            <a:r>
              <a:rPr lang="it-IT" dirty="0" err="1" smtClean="0"/>
              <a:t>close</a:t>
            </a:r>
            <a:r>
              <a:rPr lang="it-IT" dirty="0" smtClean="0"/>
              <a:t> to an </a:t>
            </a:r>
            <a:r>
              <a:rPr lang="it-IT" dirty="0" err="1" smtClean="0"/>
              <a:t>important</a:t>
            </a:r>
            <a:r>
              <a:rPr lang="it-IT" dirty="0" smtClean="0"/>
              <a:t> </a:t>
            </a:r>
            <a:r>
              <a:rPr lang="it-IT" dirty="0" err="1" smtClean="0"/>
              <a:t>resistance</a:t>
            </a:r>
            <a:r>
              <a:rPr lang="it-IT" dirty="0" smtClean="0"/>
              <a:t> line; </a:t>
            </a:r>
            <a:r>
              <a:rPr lang="it-IT" dirty="0" err="1" smtClean="0"/>
              <a:t>second</a:t>
            </a:r>
            <a:r>
              <a:rPr lang="it-IT" dirty="0" smtClean="0"/>
              <a:t> exit to be </a:t>
            </a:r>
            <a:r>
              <a:rPr lang="it-IT" dirty="0" err="1" smtClean="0"/>
              <a:t>managed</a:t>
            </a:r>
            <a:r>
              <a:rPr lang="it-IT" dirty="0" smtClean="0"/>
              <a:t> by </a:t>
            </a:r>
            <a:r>
              <a:rPr lang="it-IT" dirty="0" err="1" smtClean="0"/>
              <a:t>classical</a:t>
            </a:r>
            <a:r>
              <a:rPr lang="it-IT" dirty="0" smtClean="0"/>
              <a:t> </a:t>
            </a:r>
            <a:r>
              <a:rPr lang="it-IT" dirty="0" err="1" smtClean="0"/>
              <a:t>trailing</a:t>
            </a:r>
            <a:r>
              <a:rPr lang="it-IT" dirty="0" smtClean="0"/>
              <a:t> stop </a:t>
            </a:r>
            <a:r>
              <a:rPr lang="it-IT" dirty="0" err="1" smtClean="0"/>
              <a:t>methods</a:t>
            </a:r>
            <a:endParaRPr lang="it-IT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/>
              <a:t>Profit exit </a:t>
            </a:r>
            <a:r>
              <a:rPr lang="it-IT" dirty="0" err="1" smtClean="0"/>
              <a:t>before</a:t>
            </a:r>
            <a:r>
              <a:rPr lang="it-IT" dirty="0" smtClean="0"/>
              <a:t> target </a:t>
            </a:r>
            <a:r>
              <a:rPr lang="it-IT" dirty="0" err="1" smtClean="0"/>
              <a:t>achievement</a:t>
            </a:r>
            <a:r>
              <a:rPr lang="it-IT" dirty="0" smtClean="0"/>
              <a:t> </a:t>
            </a:r>
            <a:r>
              <a:rPr lang="it-IT" dirty="0" err="1" smtClean="0"/>
              <a:t>when</a:t>
            </a:r>
            <a:r>
              <a:rPr lang="it-IT" dirty="0" smtClean="0"/>
              <a:t> </a:t>
            </a:r>
            <a:r>
              <a:rPr lang="it-IT" dirty="0" err="1" smtClean="0"/>
              <a:t>momentum</a:t>
            </a:r>
            <a:r>
              <a:rPr lang="it-IT" dirty="0" smtClean="0"/>
              <a:t> fading </a:t>
            </a:r>
            <a:r>
              <a:rPr lang="it-IT" dirty="0" err="1" smtClean="0"/>
              <a:t>occurs</a:t>
            </a:r>
            <a:r>
              <a:rPr lang="it-IT" dirty="0" smtClean="0"/>
              <a:t> (</a:t>
            </a:r>
            <a:r>
              <a:rPr lang="it-IT" dirty="0" err="1" smtClean="0"/>
              <a:t>trendline</a:t>
            </a:r>
            <a:r>
              <a:rPr lang="it-IT" dirty="0" smtClean="0"/>
              <a:t> </a:t>
            </a:r>
            <a:r>
              <a:rPr lang="it-IT" dirty="0" err="1" smtClean="0"/>
              <a:t>breakouts</a:t>
            </a:r>
            <a:r>
              <a:rPr lang="it-IT" dirty="0" smtClean="0"/>
              <a:t> or </a:t>
            </a:r>
            <a:r>
              <a:rPr lang="it-IT" dirty="0" err="1" smtClean="0"/>
              <a:t>channel</a:t>
            </a:r>
            <a:r>
              <a:rPr lang="it-IT" dirty="0" smtClean="0"/>
              <a:t> </a:t>
            </a:r>
            <a:r>
              <a:rPr lang="it-IT" dirty="0" err="1" smtClean="0"/>
              <a:t>breakouts</a:t>
            </a:r>
            <a:r>
              <a:rPr lang="it-IT" dirty="0" smtClean="0"/>
              <a:t>) </a:t>
            </a:r>
            <a:endParaRPr lang="it-IT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/>
              <a:t>Stop </a:t>
            </a:r>
            <a:r>
              <a:rPr lang="it-IT" dirty="0" err="1" smtClean="0"/>
              <a:t>loss</a:t>
            </a:r>
            <a:r>
              <a:rPr lang="it-IT" dirty="0" smtClean="0"/>
              <a:t> exit </a:t>
            </a:r>
            <a:r>
              <a:rPr lang="it-IT" dirty="0" err="1" smtClean="0"/>
              <a:t>when</a:t>
            </a:r>
            <a:r>
              <a:rPr lang="it-IT" dirty="0" smtClean="0"/>
              <a:t> </a:t>
            </a:r>
            <a:r>
              <a:rPr lang="it-IT" dirty="0" err="1" smtClean="0"/>
              <a:t>channel</a:t>
            </a:r>
            <a:r>
              <a:rPr lang="it-IT" dirty="0" smtClean="0"/>
              <a:t> </a:t>
            </a:r>
            <a:r>
              <a:rPr lang="it-IT" dirty="0" err="1" smtClean="0"/>
              <a:t>completely</a:t>
            </a:r>
            <a:r>
              <a:rPr lang="it-IT" dirty="0" smtClean="0"/>
              <a:t> </a:t>
            </a:r>
            <a:r>
              <a:rPr lang="it-IT" dirty="0" err="1" smtClean="0"/>
              <a:t>crosses</a:t>
            </a:r>
            <a:r>
              <a:rPr lang="it-IT" dirty="0" smtClean="0"/>
              <a:t> in the opposite </a:t>
            </a:r>
            <a:r>
              <a:rPr lang="it-IT" dirty="0" err="1" smtClean="0"/>
              <a:t>direction</a:t>
            </a:r>
            <a:endParaRPr lang="it-IT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21036820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680905" y="812698"/>
            <a:ext cx="10111531" cy="5382572"/>
          </a:xfrm>
        </p:spPr>
        <p:txBody>
          <a:bodyPr>
            <a:normAutofit/>
          </a:bodyPr>
          <a:lstStyle/>
          <a:p>
            <a:r>
              <a:rPr lang="it-IT" dirty="0" smtClean="0"/>
              <a:t>Single Entry Channel-</a:t>
            </a:r>
            <a:r>
              <a:rPr lang="it-IT" dirty="0" err="1" smtClean="0"/>
              <a:t>failure</a:t>
            </a:r>
            <a:r>
              <a:rPr lang="it-IT" dirty="0" smtClean="0"/>
              <a:t> </a:t>
            </a:r>
            <a:r>
              <a:rPr lang="it-IT" dirty="0" err="1" smtClean="0"/>
              <a:t>Trade</a:t>
            </a:r>
            <a:r>
              <a:rPr lang="it-IT" dirty="0" smtClean="0"/>
              <a:t> Management </a:t>
            </a:r>
          </a:p>
          <a:p>
            <a:pPr algn="l"/>
            <a:r>
              <a:rPr lang="it-IT" dirty="0" smtClean="0"/>
              <a:t>Entry:</a:t>
            </a:r>
            <a:endParaRPr lang="it-IT" dirty="0" smtClean="0"/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/>
              <a:t>TBW</a:t>
            </a:r>
            <a:endParaRPr lang="it-IT" dirty="0" smtClean="0"/>
          </a:p>
          <a:p>
            <a:pPr algn="l"/>
            <a:endParaRPr lang="it-IT" dirty="0" smtClean="0"/>
          </a:p>
          <a:p>
            <a:pPr algn="l"/>
            <a:r>
              <a:rPr lang="it-IT" dirty="0" smtClean="0"/>
              <a:t>Exit: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it-IT" dirty="0" smtClean="0"/>
              <a:t>TBW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it-IT" dirty="0" smtClean="0"/>
          </a:p>
        </p:txBody>
      </p:sp>
    </p:spTree>
    <p:extLst>
      <p:ext uri="{BB962C8B-B14F-4D97-AF65-F5344CB8AC3E}">
        <p14:creationId xmlns:p14="http://schemas.microsoft.com/office/powerpoint/2010/main" val="552151947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291</Words>
  <Application>Microsoft Office PowerPoint</Application>
  <PresentationFormat>Widescreen</PresentationFormat>
  <Paragraphs>37</Paragraphs>
  <Slides>3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Tema di Office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Account Microsoft</dc:creator>
  <cp:lastModifiedBy>Account Microsoft</cp:lastModifiedBy>
  <cp:revision>17</cp:revision>
  <dcterms:created xsi:type="dcterms:W3CDTF">2021-05-24T12:38:57Z</dcterms:created>
  <dcterms:modified xsi:type="dcterms:W3CDTF">2021-05-27T12:15:26Z</dcterms:modified>
</cp:coreProperties>
</file>