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3" r:id="rId4"/>
    <p:sldId id="266" r:id="rId5"/>
    <p:sldId id="267" r:id="rId6"/>
    <p:sldId id="264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75F107-D122-468B-B4D3-DC0AD05CF27A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F1387-28B7-4C0B-905B-BDA812CB5C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5AB3B-D06C-40EE-B44B-4A48C3FBCD62}" type="datetimeFigureOut">
              <a:rPr lang="fr-FR" smtClean="0"/>
              <a:pPr/>
              <a:t>19/03/2019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4B9A3-02B7-4BFC-8364-45883EBB2D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Underlying</a:t>
            </a:r>
            <a:r>
              <a:rPr lang="fr-FR" dirty="0" smtClean="0"/>
              <a:t> Trend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1071569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err="1" smtClean="0"/>
              <a:t>Definition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57224" y="2357430"/>
            <a:ext cx="7143800" cy="3281370"/>
          </a:xfrm>
        </p:spPr>
        <p:txBody>
          <a:bodyPr>
            <a:normAutofit/>
          </a:bodyPr>
          <a:lstStyle/>
          <a:p>
            <a:r>
              <a:rPr lang="fr-FR" dirty="0" err="1" smtClean="0">
                <a:solidFill>
                  <a:schemeClr val="tx1"/>
                </a:solidFill>
              </a:rPr>
              <a:t>According</a:t>
            </a:r>
            <a:r>
              <a:rPr lang="fr-FR" dirty="0" smtClean="0">
                <a:solidFill>
                  <a:schemeClr val="tx1"/>
                </a:solidFill>
              </a:rPr>
              <a:t> to </a:t>
            </a:r>
            <a:r>
              <a:rPr lang="fr-FR" dirty="0" smtClean="0">
                <a:solidFill>
                  <a:schemeClr val="tx1"/>
                </a:solidFill>
              </a:rPr>
              <a:t>Jim Hurst </a:t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b="1" dirty="0" smtClean="0">
                <a:solidFill>
                  <a:schemeClr val="tx1"/>
                </a:solidFill>
              </a:rPr>
              <a:t>the </a:t>
            </a:r>
            <a:r>
              <a:rPr lang="fr-FR" b="1" dirty="0" err="1" smtClean="0">
                <a:solidFill>
                  <a:schemeClr val="tx1"/>
                </a:solidFill>
              </a:rPr>
              <a:t>Underlying</a:t>
            </a:r>
            <a:r>
              <a:rPr lang="fr-FR" b="1" dirty="0" smtClean="0">
                <a:solidFill>
                  <a:schemeClr val="tx1"/>
                </a:solidFill>
              </a:rPr>
              <a:t> Trend </a:t>
            </a:r>
            <a:r>
              <a:rPr lang="fr-FR" b="1" dirty="0" err="1" smtClean="0">
                <a:solidFill>
                  <a:schemeClr val="tx1"/>
                </a:solidFill>
              </a:rPr>
              <a:t>is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smtClean="0">
                <a:solidFill>
                  <a:schemeClr val="tx1"/>
                </a:solidFill>
              </a:rPr>
              <a:t>: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smtClean="0">
                <a:solidFill>
                  <a:schemeClr val="tx1"/>
                </a:solidFill>
              </a:rPr>
              <a:t>the </a:t>
            </a:r>
            <a:r>
              <a:rPr lang="fr-FR" dirty="0" err="1" smtClean="0">
                <a:solidFill>
                  <a:schemeClr val="tx1"/>
                </a:solidFill>
              </a:rPr>
              <a:t>sum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 smtClean="0">
                <a:solidFill>
                  <a:schemeClr val="tx1"/>
                </a:solidFill>
              </a:rPr>
              <a:t>of all Cycles  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 err="1" smtClean="0">
                <a:solidFill>
                  <a:schemeClr val="tx1"/>
                </a:solidFill>
              </a:rPr>
              <a:t>whose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err="1" smtClean="0">
                <a:solidFill>
                  <a:schemeClr val="tx1"/>
                </a:solidFill>
              </a:rPr>
              <a:t>period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err="1" smtClean="0">
                <a:solidFill>
                  <a:schemeClr val="tx1"/>
                </a:solidFill>
              </a:rPr>
              <a:t>is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err="1" smtClean="0">
                <a:solidFill>
                  <a:schemeClr val="tx1"/>
                </a:solidFill>
              </a:rPr>
              <a:t>greater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err="1" smtClean="0">
                <a:solidFill>
                  <a:schemeClr val="tx1"/>
                </a:solidFill>
              </a:rPr>
              <a:t>than</a:t>
            </a: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smtClean="0">
                <a:solidFill>
                  <a:schemeClr val="tx1"/>
                </a:solidFill>
              </a:rPr>
              <a:t/>
            </a:r>
            <a:br>
              <a:rPr lang="fr-FR" dirty="0" smtClean="0">
                <a:solidFill>
                  <a:schemeClr val="tx1"/>
                </a:solidFill>
              </a:rPr>
            </a:br>
            <a:r>
              <a:rPr lang="fr-FR" dirty="0" smtClean="0">
                <a:solidFill>
                  <a:schemeClr val="tx1"/>
                </a:solidFill>
              </a:rPr>
              <a:t> </a:t>
            </a:r>
            <a:r>
              <a:rPr lang="fr-FR" dirty="0" err="1" smtClean="0">
                <a:solidFill>
                  <a:schemeClr val="tx1"/>
                </a:solidFill>
              </a:rPr>
              <a:t>that</a:t>
            </a:r>
            <a:r>
              <a:rPr lang="fr-FR" dirty="0" smtClean="0">
                <a:solidFill>
                  <a:schemeClr val="tx1"/>
                </a:solidFill>
              </a:rPr>
              <a:t> of the </a:t>
            </a:r>
            <a:r>
              <a:rPr lang="fr-FR" dirty="0" err="1" smtClean="0">
                <a:solidFill>
                  <a:schemeClr val="tx1"/>
                </a:solidFill>
              </a:rPr>
              <a:t>observed</a:t>
            </a:r>
            <a:r>
              <a:rPr lang="fr-FR" dirty="0" smtClean="0">
                <a:solidFill>
                  <a:schemeClr val="tx1"/>
                </a:solidFill>
              </a:rPr>
              <a:t> cycle 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296974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2800" dirty="0" smtClean="0"/>
              <a:t>DAX 2009-2017 : </a:t>
            </a:r>
            <a:br>
              <a:rPr lang="fr-FR" sz="2800" dirty="0" smtClean="0"/>
            </a:br>
            <a:r>
              <a:rPr lang="fr-FR" sz="2800" dirty="0" err="1" smtClean="0"/>
              <a:t>Underlying</a:t>
            </a:r>
            <a:r>
              <a:rPr lang="fr-FR" sz="2800" dirty="0" smtClean="0"/>
              <a:t> Trend </a:t>
            </a:r>
            <a:r>
              <a:rPr lang="fr-FR" sz="2800" dirty="0" err="1" smtClean="0"/>
              <a:t>add</a:t>
            </a:r>
            <a:r>
              <a:rPr lang="fr-FR" sz="2800" dirty="0" smtClean="0"/>
              <a:t> </a:t>
            </a:r>
            <a:r>
              <a:rPr lang="fr-FR" sz="2800" dirty="0" smtClean="0"/>
              <a:t>2,5 </a:t>
            </a:r>
            <a:r>
              <a:rPr lang="fr-FR" sz="2800" dirty="0" smtClean="0"/>
              <a:t>times more amplitude to the </a:t>
            </a:r>
            <a:r>
              <a:rPr lang="fr-FR" sz="2800" dirty="0" err="1" smtClean="0"/>
              <a:t>uptrend</a:t>
            </a:r>
            <a:r>
              <a:rPr lang="fr-FR" sz="2800" dirty="0" smtClean="0"/>
              <a:t> </a:t>
            </a:r>
            <a:r>
              <a:rPr lang="fr-FR" sz="2800" dirty="0" err="1" smtClean="0"/>
              <a:t>than</a:t>
            </a:r>
            <a:r>
              <a:rPr lang="fr-FR" sz="2800" dirty="0" smtClean="0"/>
              <a:t> the </a:t>
            </a:r>
            <a:r>
              <a:rPr lang="fr-FR" sz="2800" dirty="0" err="1" smtClean="0"/>
              <a:t>internal</a:t>
            </a:r>
            <a:r>
              <a:rPr lang="fr-FR" sz="2800" dirty="0" smtClean="0"/>
              <a:t> swings of </a:t>
            </a:r>
            <a:r>
              <a:rPr lang="fr-FR" sz="2800" dirty="0" err="1" smtClean="0"/>
              <a:t>Envelope</a:t>
            </a:r>
            <a:r>
              <a:rPr lang="fr-FR" sz="2800" dirty="0" smtClean="0"/>
              <a:t> </a:t>
            </a:r>
            <a:r>
              <a:rPr lang="fr-FR" sz="2800" dirty="0" smtClean="0"/>
              <a:t>256 TU</a:t>
            </a:r>
            <a:endParaRPr lang="fr-FR" sz="2800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68115"/>
            <a:ext cx="8229600" cy="3790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Root</a:t>
            </a:r>
            <a:r>
              <a:rPr lang="fr-FR" dirty="0" smtClean="0"/>
              <a:t> </a:t>
            </a:r>
            <a:r>
              <a:rPr lang="fr-FR" dirty="0" err="1" smtClean="0"/>
              <a:t>Squaring</a:t>
            </a:r>
            <a:r>
              <a:rPr lang="fr-FR" dirty="0" smtClean="0"/>
              <a:t> Price &amp; Time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000240"/>
            <a:ext cx="6480000" cy="396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DAX 1 </a:t>
            </a:r>
            <a:r>
              <a:rPr lang="fr-FR" sz="3200" dirty="0" smtClean="0"/>
              <a:t>st </a:t>
            </a:r>
            <a:r>
              <a:rPr lang="fr-FR" sz="3200" dirty="0" err="1" smtClean="0"/>
              <a:t>June</a:t>
            </a:r>
            <a:r>
              <a:rPr lang="fr-FR" sz="3200" dirty="0" smtClean="0"/>
              <a:t> </a:t>
            </a:r>
            <a:r>
              <a:rPr lang="fr-FR" sz="3200" dirty="0" smtClean="0"/>
              <a:t>2018</a:t>
            </a:r>
            <a:br>
              <a:rPr lang="fr-FR" sz="3200" dirty="0" smtClean="0"/>
            </a:br>
            <a:r>
              <a:rPr lang="fr-FR" sz="3200" dirty="0" err="1" smtClean="0"/>
              <a:t>Squaring</a:t>
            </a:r>
            <a:r>
              <a:rPr lang="fr-FR" sz="3200" dirty="0" smtClean="0"/>
              <a:t> Price and Time &amp; </a:t>
            </a:r>
            <a:r>
              <a:rPr lang="fr-FR" sz="3200" dirty="0" smtClean="0"/>
              <a:t>Return to the </a:t>
            </a:r>
            <a:r>
              <a:rPr lang="fr-FR" sz="3200" dirty="0" err="1" smtClean="0"/>
              <a:t>Mean</a:t>
            </a:r>
            <a:endParaRPr lang="fr-F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79167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43985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3100" dirty="0" smtClean="0"/>
              <a:t>DAX  </a:t>
            </a:r>
            <a:r>
              <a:rPr lang="fr-FR" sz="3100" dirty="0" err="1" smtClean="0"/>
              <a:t>Intraday</a:t>
            </a:r>
            <a:r>
              <a:rPr lang="fr-FR" sz="3100" dirty="0" smtClean="0"/>
              <a:t> </a:t>
            </a:r>
            <a:r>
              <a:rPr lang="fr-FR" sz="3100" dirty="0" smtClean="0"/>
              <a:t>(1 minute)</a:t>
            </a:r>
            <a:r>
              <a:rPr lang="fr-FR" dirty="0" smtClean="0"/>
              <a:t>: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3100" dirty="0" err="1" smtClean="0"/>
              <a:t>Underlying</a:t>
            </a:r>
            <a:r>
              <a:rPr lang="fr-FR" sz="3100" dirty="0" smtClean="0"/>
              <a:t> Trend </a:t>
            </a:r>
            <a:r>
              <a:rPr lang="fr-FR" sz="3100" dirty="0" err="1" smtClean="0"/>
              <a:t>add</a:t>
            </a:r>
            <a:r>
              <a:rPr lang="fr-FR" sz="3100" dirty="0" smtClean="0"/>
              <a:t> </a:t>
            </a:r>
            <a:r>
              <a:rPr lang="fr-FR" sz="3100" dirty="0" smtClean="0"/>
              <a:t>2,5 </a:t>
            </a:r>
            <a:r>
              <a:rPr lang="fr-FR" sz="3100" dirty="0" smtClean="0"/>
              <a:t>times more amplitude to the </a:t>
            </a:r>
            <a:r>
              <a:rPr lang="fr-FR" sz="3100" dirty="0" err="1" smtClean="0"/>
              <a:t>uptrend</a:t>
            </a:r>
            <a:r>
              <a:rPr lang="fr-FR" sz="3100" dirty="0" smtClean="0"/>
              <a:t> </a:t>
            </a:r>
            <a:r>
              <a:rPr lang="fr-FR" sz="3100" dirty="0" err="1" smtClean="0"/>
              <a:t>than</a:t>
            </a:r>
            <a:r>
              <a:rPr lang="fr-FR" sz="3100" dirty="0" smtClean="0"/>
              <a:t> amplitude swings </a:t>
            </a:r>
            <a:r>
              <a:rPr lang="fr-FR" sz="3100" dirty="0" err="1" smtClean="0"/>
              <a:t>within</a:t>
            </a:r>
            <a:r>
              <a:rPr lang="fr-FR" sz="3100" dirty="0" smtClean="0"/>
              <a:t> </a:t>
            </a:r>
            <a:r>
              <a:rPr lang="fr-FR" sz="3100" dirty="0" err="1" smtClean="0"/>
              <a:t>Envelope</a:t>
            </a:r>
            <a:r>
              <a:rPr lang="fr-FR" sz="3100" dirty="0" smtClean="0"/>
              <a:t> </a:t>
            </a:r>
            <a:r>
              <a:rPr lang="fr-FR" sz="3100" dirty="0" smtClean="0"/>
              <a:t>128 TU</a:t>
            </a:r>
            <a:endParaRPr lang="fr-FR" sz="3100" dirty="0"/>
          </a:p>
        </p:txBody>
      </p:sp>
      <p:pic>
        <p:nvPicPr>
          <p:cNvPr id="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071678"/>
            <a:ext cx="812661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Distance CB </a:t>
            </a:r>
            <a:r>
              <a:rPr lang="fr-FR" sz="3600" dirty="0" smtClean="0"/>
              <a:t>= </a:t>
            </a:r>
            <a:r>
              <a:rPr lang="fr-FR" sz="3600" dirty="0" err="1" smtClean="0"/>
              <a:t>additional</a:t>
            </a:r>
            <a:r>
              <a:rPr lang="fr-FR" sz="3600" dirty="0" smtClean="0"/>
              <a:t> </a:t>
            </a:r>
            <a:r>
              <a:rPr lang="fr-FR" sz="3600" dirty="0" err="1" smtClean="0"/>
              <a:t>thrust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err="1" smtClean="0"/>
              <a:t>consequence</a:t>
            </a:r>
            <a:r>
              <a:rPr lang="fr-FR" sz="3600" dirty="0" smtClean="0"/>
              <a:t> of </a:t>
            </a:r>
            <a:r>
              <a:rPr lang="fr-FR" sz="3600" dirty="0" smtClean="0"/>
              <a:t>the </a:t>
            </a:r>
            <a:r>
              <a:rPr lang="fr-FR" sz="3600" dirty="0" err="1" smtClean="0"/>
              <a:t>Underlying</a:t>
            </a:r>
            <a:r>
              <a:rPr lang="fr-FR" sz="3600" dirty="0" smtClean="0"/>
              <a:t> </a:t>
            </a:r>
            <a:r>
              <a:rPr lang="fr-FR" sz="3600" dirty="0" err="1" smtClean="0"/>
              <a:t>DownTrend</a:t>
            </a:r>
            <a:r>
              <a:rPr lang="fr-FR" sz="3600" dirty="0" smtClean="0"/>
              <a:t> </a:t>
            </a:r>
            <a:endParaRPr lang="fr-FR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357430"/>
            <a:ext cx="8208000" cy="382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Gann : « </a:t>
            </a:r>
            <a:r>
              <a:rPr lang="fr-FR" dirty="0" err="1" smtClean="0"/>
              <a:t>Squaring</a:t>
            </a:r>
            <a:r>
              <a:rPr lang="fr-FR" dirty="0" smtClean="0"/>
              <a:t> Price &amp; Time »</a:t>
            </a:r>
            <a:br>
              <a:rPr lang="fr-FR" dirty="0" smtClean="0"/>
            </a:br>
            <a:r>
              <a:rPr lang="fr-FR" dirty="0" smtClean="0"/>
              <a:t>6 </a:t>
            </a:r>
            <a:r>
              <a:rPr lang="fr-FR" dirty="0" smtClean="0"/>
              <a:t>Price </a:t>
            </a:r>
            <a:r>
              <a:rPr lang="fr-FR" dirty="0" err="1" smtClean="0"/>
              <a:t>Units</a:t>
            </a:r>
            <a:r>
              <a:rPr lang="fr-FR" dirty="0" smtClean="0"/>
              <a:t>/ </a:t>
            </a:r>
            <a:r>
              <a:rPr lang="fr-FR" dirty="0" smtClean="0"/>
              <a:t>13 </a:t>
            </a:r>
            <a:r>
              <a:rPr lang="fr-FR" dirty="0" smtClean="0"/>
              <a:t>Time </a:t>
            </a:r>
            <a:r>
              <a:rPr lang="fr-FR" dirty="0" err="1" smtClean="0"/>
              <a:t>Units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71678"/>
            <a:ext cx="8712000" cy="408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511288"/>
          </a:xfrm>
        </p:spPr>
        <p:txBody>
          <a:bodyPr>
            <a:noAutofit/>
          </a:bodyPr>
          <a:lstStyle/>
          <a:p>
            <a:r>
              <a:rPr lang="en-US" sz="2400" dirty="0" smtClean="0"/>
              <a:t>Amplitude </a:t>
            </a:r>
            <a:r>
              <a:rPr lang="en-US" sz="2400" dirty="0" smtClean="0"/>
              <a:t>of the Envelope </a:t>
            </a:r>
            <a:r>
              <a:rPr lang="en-US" sz="2400" dirty="0" smtClean="0"/>
              <a:t>32 </a:t>
            </a:r>
            <a:r>
              <a:rPr lang="en-US" sz="2400" dirty="0" smtClean="0"/>
              <a:t>TU </a:t>
            </a:r>
            <a:r>
              <a:rPr lang="en-US" sz="2400" dirty="0" smtClean="0"/>
              <a:t>- </a:t>
            </a:r>
            <a:r>
              <a:rPr lang="en-US" sz="2400" dirty="0" smtClean="0"/>
              <a:t>blue </a:t>
            </a:r>
            <a:r>
              <a:rPr lang="en-US" sz="2400" dirty="0" smtClean="0"/>
              <a:t>- = 2 x 62,5 = 125 points, </a:t>
            </a:r>
            <a:r>
              <a:rPr lang="en-US" sz="2400" dirty="0" smtClean="0"/>
              <a:t>Then Underlying Trend influence on Price Action uptrend  </a:t>
            </a:r>
            <a:r>
              <a:rPr lang="en-US" sz="2400" dirty="0" smtClean="0"/>
              <a:t>(+ 650 points) </a:t>
            </a:r>
            <a:r>
              <a:rPr lang="en-US" sz="2400" dirty="0" smtClean="0"/>
              <a:t>is roughly </a:t>
            </a:r>
            <a:r>
              <a:rPr lang="en-US" sz="2400" dirty="0" smtClean="0"/>
              <a:t>5 </a:t>
            </a:r>
            <a:r>
              <a:rPr lang="en-US" sz="2400" dirty="0" smtClean="0"/>
              <a:t>times more important than the fluctuations within the Envelope </a:t>
            </a:r>
            <a:r>
              <a:rPr lang="en-US" sz="2400" dirty="0" smtClean="0"/>
              <a:t>32 </a:t>
            </a:r>
            <a:r>
              <a:rPr lang="en-US" sz="2400" dirty="0" smtClean="0"/>
              <a:t>TU </a:t>
            </a:r>
            <a:r>
              <a:rPr lang="en-US" sz="2400" dirty="0" smtClean="0"/>
              <a:t>(+ 125 points)</a:t>
            </a:r>
            <a:endParaRPr lang="fr-FR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214554"/>
            <a:ext cx="79603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S&amp;P 500 : 2 points </a:t>
            </a:r>
            <a:r>
              <a:rPr lang="fr-FR" dirty="0" smtClean="0"/>
              <a:t>/ </a:t>
            </a:r>
            <a:r>
              <a:rPr lang="fr-FR" dirty="0" err="1" smtClean="0"/>
              <a:t>day</a:t>
            </a:r>
            <a:r>
              <a:rPr lang="fr-FR" dirty="0" smtClean="0"/>
              <a:t>,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smtClean="0"/>
              <a:t>the </a:t>
            </a:r>
            <a:r>
              <a:rPr lang="fr-FR" dirty="0" err="1" smtClean="0"/>
              <a:t>strength</a:t>
            </a:r>
            <a:r>
              <a:rPr lang="fr-FR" dirty="0" smtClean="0"/>
              <a:t> of the </a:t>
            </a:r>
            <a:r>
              <a:rPr lang="fr-FR" dirty="0" err="1" smtClean="0"/>
              <a:t>Underlying</a:t>
            </a:r>
            <a:r>
              <a:rPr lang="fr-FR" dirty="0" smtClean="0"/>
              <a:t> Trend 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9375" y="1600200"/>
            <a:ext cx="794524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89</Words>
  <Application>Microsoft Office PowerPoint</Application>
  <PresentationFormat>Affichage à l'écran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Underlying Trend</vt:lpstr>
      <vt:lpstr>Definition</vt:lpstr>
      <vt:lpstr>DAX 2009-2017 :  Underlying Trend add 2,5 times more amplitude to the uptrend than the internal swings of Envelope 256 TU</vt:lpstr>
      <vt:lpstr>Root Squaring Price &amp; Time</vt:lpstr>
      <vt:lpstr>DAX 1 st June 2018 Squaring Price and Time &amp; Return to the Mean</vt:lpstr>
      <vt:lpstr>DAX  Intraday (1 minute):  Underlying Trend add 2,5 times more amplitude to the uptrend than amplitude swings within Envelope 128 TU</vt:lpstr>
      <vt:lpstr>Distance CB = additional thrust  consequence of the Underlying DownTrend </vt:lpstr>
      <vt:lpstr>Gann : « Squaring Price &amp; Time » 6 Price Units/ 13 Time Units</vt:lpstr>
      <vt:lpstr>Amplitude of the Envelope 32 TU - blue - = 2 x 62,5 = 125 points, Then Underlying Trend influence on Price Action uptrend  (+ 650 points) is roughly 5 times more important than the fluctuations within the Envelope 32 TU (+ 125 points)</vt:lpstr>
      <vt:lpstr>S&amp;P 500 : 2 points / day,  the strength of the Underlying Trend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Tendance Sous-Jacente</dc:title>
  <dc:creator>darty</dc:creator>
  <cp:lastModifiedBy>darty</cp:lastModifiedBy>
  <cp:revision>33</cp:revision>
  <dcterms:created xsi:type="dcterms:W3CDTF">2018-05-24T14:52:07Z</dcterms:created>
  <dcterms:modified xsi:type="dcterms:W3CDTF">2019-03-19T18:39:28Z</dcterms:modified>
</cp:coreProperties>
</file>