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57" r:id="rId3"/>
    <p:sldId id="258" r:id="rId4"/>
    <p:sldId id="269" r:id="rId5"/>
    <p:sldId id="265" r:id="rId6"/>
    <p:sldId id="271" r:id="rId7"/>
    <p:sldId id="272" r:id="rId8"/>
    <p:sldId id="262" r:id="rId9"/>
    <p:sldId id="270" r:id="rId10"/>
    <p:sldId id="273" r:id="rId11"/>
    <p:sldId id="274" r:id="rId12"/>
    <p:sldId id="275" r:id="rId13"/>
    <p:sldId id="276" r:id="rId14"/>
    <p:sldId id="277" r:id="rId15"/>
    <p:sldId id="263" r:id="rId16"/>
    <p:sldId id="278" r:id="rId17"/>
    <p:sldId id="279"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2" d="100"/>
          <a:sy n="92" d="100"/>
        </p:scale>
        <p:origin x="-9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D60B8A9-9425-4D18-9AE1-697F393ED3F0}" type="datetimeFigureOut">
              <a:rPr lang="en-US" smtClean="0"/>
              <a:pPr/>
              <a:t>2/13/19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60B8A9-9425-4D18-9AE1-697F393ED3F0}" type="datetimeFigureOut">
              <a:rPr lang="en-US" smtClean="0"/>
              <a:pPr/>
              <a:t>2/13/19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60B8A9-9425-4D18-9AE1-697F393ED3F0}" type="datetimeFigureOut">
              <a:rPr lang="en-US" smtClean="0"/>
              <a:pPr/>
              <a:t>2/13/19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D60B8A9-9425-4D18-9AE1-697F393ED3F0}" type="datetimeFigureOut">
              <a:rPr lang="en-US" smtClean="0"/>
              <a:pPr/>
              <a:t>2/13/19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D60B8A9-9425-4D18-9AE1-697F393ED3F0}" type="datetimeFigureOut">
              <a:rPr lang="en-US" smtClean="0"/>
              <a:pPr/>
              <a:t>2/13/19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D60B8A9-9425-4D18-9AE1-697F393ED3F0}" type="datetimeFigureOut">
              <a:rPr lang="en-US" smtClean="0"/>
              <a:pPr/>
              <a:t>2/13/19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60B8A9-9425-4D18-9AE1-697F393ED3F0}" type="datetimeFigureOut">
              <a:rPr lang="en-US" smtClean="0"/>
              <a:pPr/>
              <a:t>2/13/19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60B8A9-9425-4D18-9AE1-697F393ED3F0}" type="datetimeFigureOut">
              <a:rPr lang="en-US" smtClean="0"/>
              <a:pPr/>
              <a:t>2/13/19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60B8A9-9425-4D18-9AE1-697F393ED3F0}" type="datetimeFigureOut">
              <a:rPr lang="en-US" smtClean="0"/>
              <a:pPr/>
              <a:t>2/13/19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60B8A9-9425-4D18-9AE1-697F393ED3F0}" type="datetimeFigureOut">
              <a:rPr lang="en-US" smtClean="0"/>
              <a:pPr/>
              <a:t>2/13/19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D60B8A9-9425-4D18-9AE1-697F393ED3F0}" type="datetimeFigureOut">
              <a:rPr lang="en-US" smtClean="0"/>
              <a:pPr/>
              <a:t>2/13/19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0112350-72B3-4AED-A162-59867DDF9F5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60B8A9-9425-4D18-9AE1-697F393ED3F0}" type="datetimeFigureOut">
              <a:rPr lang="en-US" smtClean="0"/>
              <a:pPr/>
              <a:t>2/13/19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112350-72B3-4AED-A162-59867DDF9F5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forexfactory.com/ylk%23acct.30-tab.list-ticket.4686750" TargetMode="External"/><Relationship Id="rId3"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200400"/>
            <a:ext cx="6400800" cy="1752600"/>
          </a:xfrm>
        </p:spPr>
        <p:txBody>
          <a:bodyPr>
            <a:normAutofit fontScale="77500" lnSpcReduction="20000"/>
          </a:bodyPr>
          <a:lstStyle/>
          <a:p>
            <a:r>
              <a:rPr lang="en-US" sz="4600" u="sng" dirty="0" smtClean="0"/>
              <a:t>Supply + Large M</a:t>
            </a:r>
            <a:endParaRPr lang="en-US" sz="4600" u="sng" dirty="0" smtClean="0"/>
          </a:p>
          <a:p>
            <a:r>
              <a:rPr lang="en-US" dirty="0" err="1" smtClean="0"/>
              <a:t>Fxdisciple</a:t>
            </a:r>
            <a:endParaRPr lang="en-US" dirty="0" smtClean="0"/>
          </a:p>
          <a:p>
            <a:r>
              <a:rPr lang="en-US" dirty="0" smtClean="0"/>
              <a:t>USD/CAD</a:t>
            </a:r>
            <a:endParaRPr lang="en-US" dirty="0" smtClean="0"/>
          </a:p>
          <a:p>
            <a:r>
              <a:rPr lang="en-US" dirty="0" smtClean="0"/>
              <a:t>Date of Trade </a:t>
            </a:r>
            <a:r>
              <a:rPr lang="en-US" dirty="0" smtClean="0"/>
              <a:t>(</a:t>
            </a:r>
            <a:r>
              <a:rPr lang="en-US" dirty="0" smtClean="0"/>
              <a:t>Feb</a:t>
            </a:r>
            <a:r>
              <a:rPr lang="en-US" dirty="0" smtClean="0"/>
              <a:t> 11 2019)</a:t>
            </a:r>
            <a:endParaRPr lang="en-US" dirty="0"/>
          </a:p>
        </p:txBody>
      </p:sp>
      <p:sp>
        <p:nvSpPr>
          <p:cNvPr id="6" name="Title 1"/>
          <p:cNvSpPr txBox="1">
            <a:spLocks/>
          </p:cNvSpPr>
          <p:nvPr/>
        </p:nvSpPr>
        <p:spPr>
          <a:xfrm>
            <a:off x="2590800" y="457200"/>
            <a:ext cx="5638800" cy="22098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6000" b="1" dirty="0" smtClean="0">
                <a:ln w="12700">
                  <a:solidFill>
                    <a:schemeClr val="tx2">
                      <a:satMod val="155000"/>
                    </a:schemeClr>
                  </a:solidFill>
                  <a:prstDash val="solid"/>
                </a:ln>
                <a:solidFill>
                  <a:srgbClr val="595959"/>
                </a:solidFill>
                <a:effectLst>
                  <a:outerShdw blurRad="41275" dist="20320" dir="1800000" algn="tl" rotWithShape="0">
                    <a:srgbClr val="000000">
                      <a:alpha val="40000"/>
                    </a:srgbClr>
                  </a:outerShdw>
                </a:effectLst>
              </a:rPr>
              <a:t>Blue Sage Capital</a:t>
            </a:r>
            <a:endParaRPr lang="en-US" sz="6000" dirty="0">
              <a:solidFill>
                <a:srgbClr val="595959"/>
              </a:solidFill>
            </a:endParaRPr>
          </a:p>
        </p:txBody>
      </p:sp>
      <p:pic>
        <p:nvPicPr>
          <p:cNvPr id="8" name="Picture 7" descr="Screen Shot 2018-08-18 at 3.52.25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0" y="838200"/>
            <a:ext cx="1752600" cy="1630891"/>
          </a:xfrm>
          <a:prstGeom prst="rect">
            <a:avLst/>
          </a:prstGeom>
          <a:solidFill>
            <a:schemeClr val="accent4">
              <a:lumMod val="40000"/>
              <a:lumOff val="60000"/>
            </a:schemeClr>
          </a:solidFill>
          <a:ln>
            <a:solidFill>
              <a:schemeClr val="tx2">
                <a:lumMod val="20000"/>
                <a:lumOff val="80000"/>
              </a:schemeClr>
            </a:solidFill>
          </a:ln>
        </p:spPr>
      </p:pic>
    </p:spTree>
    <p:extLst>
      <p:ext uri="{BB962C8B-B14F-4D97-AF65-F5344CB8AC3E}">
        <p14:creationId xmlns:p14="http://schemas.microsoft.com/office/powerpoint/2010/main" val="1751824678"/>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Goal of the Month</a:t>
            </a:r>
            <a:endParaRPr lang="en-US" b="1" u="sng" dirty="0">
              <a:solidFill>
                <a:srgbClr val="7030A0"/>
              </a:solidFill>
            </a:endParaRPr>
          </a:p>
        </p:txBody>
      </p:sp>
      <p:sp>
        <p:nvSpPr>
          <p:cNvPr id="3" name="Content Placeholder 2"/>
          <p:cNvSpPr>
            <a:spLocks noGrp="1"/>
          </p:cNvSpPr>
          <p:nvPr>
            <p:ph idx="1"/>
          </p:nvPr>
        </p:nvSpPr>
        <p:spPr/>
        <p:txBody>
          <a:bodyPr>
            <a:normAutofit/>
          </a:bodyPr>
          <a:lstStyle/>
          <a:p>
            <a:r>
              <a:rPr lang="en-US" sz="2000" dirty="0" smtClean="0"/>
              <a:t>The Goal of the month is to enter my A+ setups. If I can consistently enter my edges then I will consider the month a success. I wont be too heavily concerned with how it is traded, but I want to keep in mind, I need to set a target without undervaluing technical levels and add to positions towards the fron</a:t>
            </a:r>
            <a:r>
              <a:rPr lang="en-US" sz="2000" dirty="0" smtClean="0"/>
              <a:t>t end of the trade, while price is moving in the direction of my target.</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Intraday Fundamentals</a:t>
            </a:r>
            <a:endParaRPr lang="en-US" b="1" u="sng" dirty="0">
              <a:solidFill>
                <a:srgbClr val="7030A0"/>
              </a:solidFill>
            </a:endParaRPr>
          </a:p>
        </p:txBody>
      </p:sp>
      <p:sp>
        <p:nvSpPr>
          <p:cNvPr id="3" name="Content Placeholder 2"/>
          <p:cNvSpPr>
            <a:spLocks noGrp="1"/>
          </p:cNvSpPr>
          <p:nvPr>
            <p:ph idx="1"/>
          </p:nvPr>
        </p:nvSpPr>
        <p:spPr/>
        <p:txBody>
          <a:bodyPr>
            <a:normAutofit/>
          </a:bodyPr>
          <a:lstStyle/>
          <a:p>
            <a:r>
              <a:rPr lang="en-US" sz="2000" dirty="0" smtClean="0"/>
              <a:t>In the previous week, on</a:t>
            </a:r>
            <a:r>
              <a:rPr lang="en-US" sz="2000" dirty="0" smtClean="0"/>
              <a:t> Friday, </a:t>
            </a:r>
            <a:r>
              <a:rPr lang="en-US" sz="2000" dirty="0"/>
              <a:t>a</a:t>
            </a:r>
            <a:r>
              <a:rPr lang="en-US" sz="2000" dirty="0" smtClean="0"/>
              <a:t> strong Supply edge was hit which drove the price down creating a ‘Friday trap move’.  That move in itself was also strong enough to be considered an area to look for more selling. </a:t>
            </a:r>
          </a:p>
          <a:p>
            <a:r>
              <a:rPr lang="en-US" sz="2000" dirty="0" smtClean="0"/>
              <a:t>I had two edges of mine possibly coming to fruition which could also be considered strong (high probability) . A supply zone and  a macro M formation. </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Supply zone creating a Trap Move</a:t>
            </a:r>
            <a:endParaRPr lang="en-US" sz="3200" dirty="0"/>
          </a:p>
        </p:txBody>
      </p:sp>
      <p:pic>
        <p:nvPicPr>
          <p:cNvPr id="4" name="Content Placeholder 3" descr="Screen Shot 2019-02-10 at 4.51.46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1649532260"/>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Technical Analysis</a:t>
            </a:r>
            <a:endParaRPr lang="en-US" b="1" u="sng" dirty="0">
              <a:solidFill>
                <a:srgbClr val="7030A0"/>
              </a:solidFill>
            </a:endParaRPr>
          </a:p>
        </p:txBody>
      </p:sp>
      <p:sp>
        <p:nvSpPr>
          <p:cNvPr id="3" name="Content Placeholder 2"/>
          <p:cNvSpPr>
            <a:spLocks noGrp="1"/>
          </p:cNvSpPr>
          <p:nvPr>
            <p:ph idx="1"/>
          </p:nvPr>
        </p:nvSpPr>
        <p:spPr/>
        <p:txBody>
          <a:bodyPr>
            <a:normAutofit/>
          </a:bodyPr>
          <a:lstStyle/>
          <a:p>
            <a:r>
              <a:rPr lang="en-US" sz="2000" dirty="0" smtClean="0"/>
              <a:t>Price was reacting positively towards both the supply zone made on Friday and the previous days high made on Monday. I didn’t see any strong demand until 1.3200. </a:t>
            </a:r>
            <a:endParaRPr lang="en-US" sz="2000" dirty="0" smtClean="0"/>
          </a:p>
          <a:p>
            <a:r>
              <a:rPr lang="en-US" sz="2000" dirty="0" smtClean="0"/>
              <a:t>The first technical level to be evaluated was around 1.3200 the second around 1.3150. I completely undervalued the first technical level as a target which is something I’ve consistently done. </a:t>
            </a:r>
          </a:p>
          <a:p>
            <a:r>
              <a:rPr lang="en-US" sz="2000" dirty="0" smtClean="0"/>
              <a:t>Since the pair was ranging pretty nicely within the pitchfork, I over extended my target to the second technical level</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extLst>
      <p:ext uri="{BB962C8B-B14F-4D97-AF65-F5344CB8AC3E}">
        <p14:creationId xmlns:p14="http://schemas.microsoft.com/office/powerpoint/2010/main" val="927741109"/>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MTF Analysis</a:t>
            </a:r>
            <a:endParaRPr lang="en-US" dirty="0"/>
          </a:p>
        </p:txBody>
      </p:sp>
      <p:pic>
        <p:nvPicPr>
          <p:cNvPr id="5" name="Content Placeholder 4" descr="Screen Shot 2019-02-11 at 7.53.46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2327278058"/>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240 chart with pitchfork</a:t>
            </a:r>
            <a:endParaRPr lang="en-US" dirty="0"/>
          </a:p>
        </p:txBody>
      </p:sp>
      <p:pic>
        <p:nvPicPr>
          <p:cNvPr id="4" name="Content Placeholder 3" descr="Screen Shot 2019-02-11 at 8.22.00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2354502670"/>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Trade Management</a:t>
            </a:r>
            <a:endParaRPr lang="en-US" b="1" u="sng" dirty="0">
              <a:solidFill>
                <a:srgbClr val="7030A0"/>
              </a:solidFill>
            </a:endParaRPr>
          </a:p>
        </p:txBody>
      </p:sp>
      <p:sp>
        <p:nvSpPr>
          <p:cNvPr id="3" name="Content Placeholder 2"/>
          <p:cNvSpPr>
            <a:spLocks noGrp="1"/>
          </p:cNvSpPr>
          <p:nvPr>
            <p:ph idx="1"/>
          </p:nvPr>
        </p:nvSpPr>
        <p:spPr/>
        <p:txBody>
          <a:bodyPr>
            <a:normAutofit/>
          </a:bodyPr>
          <a:lstStyle/>
          <a:p>
            <a:pPr marL="457200" indent="-457200">
              <a:buFont typeface="+mj-lt"/>
              <a:buAutoNum type="arabicParenR"/>
            </a:pPr>
            <a:r>
              <a:rPr lang="en-US" sz="2000" dirty="0" smtClean="0"/>
              <a:t>Mark </a:t>
            </a:r>
            <a:r>
              <a:rPr lang="en-US" sz="2000" dirty="0"/>
              <a:t>up the chart of the trade intraday</a:t>
            </a:r>
            <a:r>
              <a:rPr lang="en-US" sz="2000" dirty="0" smtClean="0"/>
              <a:t>:                               </a:t>
            </a:r>
            <a:r>
              <a:rPr lang="en-US" sz="2000" dirty="0"/>
              <a:t>	</a:t>
            </a:r>
          </a:p>
          <a:p>
            <a:pPr marL="457200" indent="-457200">
              <a:buFont typeface="+mj-lt"/>
              <a:buAutoNum type="arabicParenR"/>
            </a:pPr>
            <a:r>
              <a:rPr lang="en-US" sz="2000" dirty="0" smtClean="0"/>
              <a:t>Where </a:t>
            </a:r>
            <a:r>
              <a:rPr lang="en-US" sz="2000" dirty="0"/>
              <a:t>would you add size</a:t>
            </a:r>
            <a:r>
              <a:rPr lang="en-US" sz="2000" dirty="0" smtClean="0"/>
              <a:t>? I would add size on the retracements near the beginning of my trade. </a:t>
            </a:r>
            <a:endParaRPr lang="en-US" sz="2000" dirty="0"/>
          </a:p>
          <a:p>
            <a:pPr marL="457200" indent="-457200">
              <a:buFont typeface="+mj-lt"/>
              <a:buAutoNum type="arabicParenR"/>
            </a:pPr>
            <a:r>
              <a:rPr lang="en-US" sz="2000" dirty="0" smtClean="0"/>
              <a:t>Where </a:t>
            </a:r>
            <a:r>
              <a:rPr lang="en-US" sz="2000" dirty="0"/>
              <a:t>was your initial stop? </a:t>
            </a:r>
            <a:r>
              <a:rPr lang="en-US" sz="2000" dirty="0" smtClean="0"/>
              <a:t>Above supply zone. Did </a:t>
            </a:r>
            <a:r>
              <a:rPr lang="en-US" sz="2000" dirty="0"/>
              <a:t>you adjust your stop as the play developed? If so, why did you adjust your stop</a:t>
            </a:r>
            <a:r>
              <a:rPr lang="en-US" sz="2000" dirty="0" smtClean="0"/>
              <a:t>? I moved my stop to just below a supply zone to lock in profits. My plan says I need to place it above the supply zone though. </a:t>
            </a:r>
            <a:endParaRPr lang="en-US" sz="2000" dirty="0"/>
          </a:p>
          <a:p>
            <a:pPr marL="457200" indent="-457200">
              <a:buFont typeface="+mj-lt"/>
              <a:buAutoNum type="arabicParenR"/>
            </a:pPr>
            <a:r>
              <a:rPr lang="en-US" sz="2000" dirty="0" smtClean="0"/>
              <a:t>Where </a:t>
            </a:r>
            <a:r>
              <a:rPr lang="en-US" sz="2000" dirty="0"/>
              <a:t>did you take profits? </a:t>
            </a:r>
            <a:r>
              <a:rPr lang="en-US" sz="2000" dirty="0" smtClean="0"/>
              <a:t>I took profits after price </a:t>
            </a:r>
            <a:r>
              <a:rPr lang="en-US" sz="2000" dirty="0" smtClean="0"/>
              <a:t>reacted to the first technical level in US session. </a:t>
            </a:r>
            <a:r>
              <a:rPr lang="en-US" sz="2000" dirty="0" smtClean="0"/>
              <a:t>How </a:t>
            </a:r>
            <a:r>
              <a:rPr lang="en-US" sz="2000" dirty="0"/>
              <a:t>do you pick your profit targets</a:t>
            </a:r>
            <a:r>
              <a:rPr lang="en-US" sz="2000" dirty="0" smtClean="0"/>
              <a:t>? I set them before the technical level is </a:t>
            </a:r>
            <a:r>
              <a:rPr lang="en-US" sz="2000" dirty="0" smtClean="0"/>
              <a:t>hit. </a:t>
            </a:r>
            <a:endParaRPr lang="en-US" sz="2000" dirty="0" smtClean="0"/>
          </a:p>
          <a:p>
            <a:pPr marL="457200" indent="-457200">
              <a:buFont typeface="+mj-lt"/>
              <a:buAutoNum type="arabicParenR"/>
            </a:pPr>
            <a:endParaRPr lang="en-US" sz="2000" dirty="0"/>
          </a:p>
          <a:p>
            <a:pPr marL="0" indent="0">
              <a:buNone/>
            </a:pP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Real Trade</a:t>
            </a:r>
            <a:endParaRPr lang="en-US" dirty="0"/>
          </a:p>
        </p:txBody>
      </p:sp>
      <p:pic>
        <p:nvPicPr>
          <p:cNvPr id="6" name="Content Placeholder 5" descr="Screen Shot 2019-02-12 at 3.23.39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3724872976"/>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a:t>
            </a:r>
            <a:endParaRPr lang="en-US" dirty="0"/>
          </a:p>
        </p:txBody>
      </p:sp>
      <p:pic>
        <p:nvPicPr>
          <p:cNvPr id="4" name="Content Placeholder 3" descr="Screen Shot 2019-02-12 at 8.10.17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3638174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a:t>
            </a:r>
            <a:endParaRPr lang="en-US" dirty="0"/>
          </a:p>
        </p:txBody>
      </p:sp>
      <p:pic>
        <p:nvPicPr>
          <p:cNvPr id="4" name="Content Placeholder 3" descr="Screen Shot 2019-02-12 at 8.30.10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35643953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a:t>
            </a:r>
            <a:endParaRPr lang="en-US" dirty="0"/>
          </a:p>
        </p:txBody>
      </p:sp>
      <p:pic>
        <p:nvPicPr>
          <p:cNvPr id="4" name="Content Placeholder 3" descr="Screen Shot 2019-02-13 at 3.14.24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32974086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Tried to add into buying pressure</a:t>
            </a:r>
            <a:r>
              <a:rPr lang="mr-IN" sz="3200" dirty="0" smtClean="0"/>
              <a:t>…</a:t>
            </a:r>
            <a:endParaRPr lang="en-US" sz="3200" dirty="0"/>
          </a:p>
        </p:txBody>
      </p:sp>
      <p:pic>
        <p:nvPicPr>
          <p:cNvPr id="6" name="Content Placeholder 5" descr="Screen Shot 2019-02-13 at 3.15.08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25242090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mr-IN" dirty="0" smtClean="0"/>
              <a:t>…</a:t>
            </a:r>
            <a:endParaRPr lang="en-US" dirty="0"/>
          </a:p>
        </p:txBody>
      </p:sp>
      <p:pic>
        <p:nvPicPr>
          <p:cNvPr id="4" name="Content Placeholder 3" descr="Screen Shot 2019-02-13 at 3.16.01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1272162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7030A0"/>
                </a:solidFill>
              </a:rPr>
              <a:t>Trade Review</a:t>
            </a:r>
            <a:endParaRPr lang="en-US" b="1" u="sng" dirty="0">
              <a:solidFill>
                <a:srgbClr val="7030A0"/>
              </a:solidFill>
            </a:endParaRPr>
          </a:p>
        </p:txBody>
      </p:sp>
      <p:sp>
        <p:nvSpPr>
          <p:cNvPr id="3" name="Content Placeholder 2"/>
          <p:cNvSpPr>
            <a:spLocks noGrp="1"/>
          </p:cNvSpPr>
          <p:nvPr>
            <p:ph idx="1"/>
          </p:nvPr>
        </p:nvSpPr>
        <p:spPr/>
        <p:txBody>
          <a:bodyPr>
            <a:normAutofit fontScale="92500" lnSpcReduction="20000"/>
          </a:bodyPr>
          <a:lstStyle/>
          <a:p>
            <a:r>
              <a:rPr lang="en-US" sz="2000" dirty="0"/>
              <a:t>What did you learn from this trade? How could you have done better? How would you trade this differently for the next trade</a:t>
            </a:r>
            <a:r>
              <a:rPr lang="en-US" sz="2000" dirty="0" smtClean="0"/>
              <a:t>?</a:t>
            </a:r>
          </a:p>
          <a:p>
            <a:r>
              <a:rPr lang="en-US" sz="2000" dirty="0" smtClean="0"/>
              <a:t>I learned from this trade is I have an issue with placing my targets at the first significant technical level. I’m looking for larger swing moves and so I place my target to match my bias. (Fuck my bias) Solution: Place your first target at the first technical level no matter what. If you have a second position on, then place another target for your bias until you learn to ignore your bias completely. </a:t>
            </a:r>
          </a:p>
          <a:p>
            <a:r>
              <a:rPr lang="en-US" sz="2000" dirty="0" smtClean="0"/>
              <a:t>I would also have added to the two retracements that appeared near my entry instead of waiting for a large swing retracement to add. You want to add as price is moving in your direction, not against it. Solution: Pre-plan your trade in your daily report card to mentally prepare for the actions you need to take. This will keep the most important aspects of your trading in the forefront of your mind. Starting with your Monthly goal on down </a:t>
            </a:r>
          </a:p>
          <a:p>
            <a:r>
              <a:rPr lang="en-US" sz="2000" dirty="0" smtClean="0"/>
              <a:t>I also need to get better at fundamentals. I have no idea how to apply it to my trading. I’m currently watching two or three people on FF to see if I can gain some insight. </a:t>
            </a:r>
            <a:endParaRPr lang="en-US" sz="2000" dirty="0"/>
          </a:p>
        </p:txBody>
      </p:sp>
      <p:pic>
        <p:nvPicPr>
          <p:cNvPr id="4" name="Picture 2" descr="G:\SMB Training logo.bmp"/>
          <p:cNvPicPr>
            <a:picLocks noChangeAspect="1" noChangeArrowheads="1"/>
          </p:cNvPicPr>
          <p:nvPr/>
        </p:nvPicPr>
        <p:blipFill>
          <a:blip r:embed="rId2" cstate="print"/>
          <a:srcRect/>
          <a:stretch>
            <a:fillRect/>
          </a:stretch>
        </p:blipFill>
        <p:spPr bwMode="auto">
          <a:xfrm>
            <a:off x="0" y="6488814"/>
            <a:ext cx="1524000" cy="369186"/>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better trade</a:t>
            </a:r>
            <a:endParaRPr lang="en-US" dirty="0"/>
          </a:p>
        </p:txBody>
      </p:sp>
      <p:pic>
        <p:nvPicPr>
          <p:cNvPr id="4" name="Content Placeholder 3" descr="Screen Shot 2019-02-13 at 3.17.27 PM.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p:pic>
    </p:spTree>
    <p:extLst>
      <p:ext uri="{BB962C8B-B14F-4D97-AF65-F5344CB8AC3E}">
        <p14:creationId xmlns:p14="http://schemas.microsoft.com/office/powerpoint/2010/main" val="2930966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dirty="0">
                <a:hlinkClick r:id="rId2"/>
              </a:rPr>
              <a:t>https://</a:t>
            </a:r>
            <a:r>
              <a:rPr lang="en-US" sz="2400" dirty="0" err="1">
                <a:hlinkClick r:id="rId2"/>
              </a:rPr>
              <a:t>www.forexfactory.com</a:t>
            </a:r>
            <a:r>
              <a:rPr lang="en-US" sz="2400" dirty="0">
                <a:hlinkClick r:id="rId2"/>
              </a:rPr>
              <a:t>/ylk#acct.30-tab.list-ticket.4686750</a:t>
            </a:r>
            <a:endParaRPr lang="en-US" sz="2400" dirty="0"/>
          </a:p>
        </p:txBody>
      </p:sp>
      <p:pic>
        <p:nvPicPr>
          <p:cNvPr id="4" name="Content Placeholder 3" descr="Screen Shot 2019-02-13 at 7.44.43 PM.png"/>
          <p:cNvPicPr>
            <a:picLocks noGrp="1" noChangeAspect="1"/>
          </p:cNvPicPr>
          <p:nvPr>
            <p:ph idx="1"/>
          </p:nvPr>
        </p:nvPicPr>
        <p:blipFill>
          <a:blip r:embed="rId3">
            <a:extLst>
              <a:ext uri="{28A0092B-C50C-407E-A947-70E740481C1C}">
                <a14:useLocalDpi xmlns:a14="http://schemas.microsoft.com/office/drawing/2010/main" val="0"/>
              </a:ext>
            </a:extLst>
          </a:blip>
          <a:srcRect l="12686" r="12686"/>
          <a:stretch>
            <a:fillRect/>
          </a:stretch>
        </p:blipFill>
        <p:spPr/>
      </p:pic>
    </p:spTree>
    <p:extLst>
      <p:ext uri="{BB962C8B-B14F-4D97-AF65-F5344CB8AC3E}">
        <p14:creationId xmlns:p14="http://schemas.microsoft.com/office/powerpoint/2010/main" val="28161326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199</TotalTime>
  <Words>562</Words>
  <Application>Microsoft Macintosh PowerPoint</Application>
  <PresentationFormat>On-screen Show (4:3)</PresentationFormat>
  <Paragraphs>35</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Goal of the Month</vt:lpstr>
      <vt:lpstr>Intraday Fundamentals</vt:lpstr>
      <vt:lpstr>Supply zone creating a Trap Move</vt:lpstr>
      <vt:lpstr>Technical Analysis</vt:lpstr>
      <vt:lpstr>MTF Analysis</vt:lpstr>
      <vt:lpstr>240 chart with pitchfork</vt:lpstr>
      <vt:lpstr>Trade Management</vt:lpstr>
      <vt:lpstr>The Real Trade</vt:lpstr>
      <vt:lpstr>1</vt:lpstr>
      <vt:lpstr>2</vt:lpstr>
      <vt:lpstr>3</vt:lpstr>
      <vt:lpstr>Tried to add into buying pressure…</vt:lpstr>
      <vt:lpstr>…</vt:lpstr>
      <vt:lpstr>Trade Review</vt:lpstr>
      <vt:lpstr>The better trade</vt:lpstr>
      <vt:lpstr>https://www.forexfactory.com/ylk#acct.30-tab.list-ticket.4686750</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SMB Capital</dc:creator>
  <cp:lastModifiedBy>KAVANAUGH</cp:lastModifiedBy>
  <cp:revision>25</cp:revision>
  <dcterms:created xsi:type="dcterms:W3CDTF">2011-12-12T16:35:55Z</dcterms:created>
  <dcterms:modified xsi:type="dcterms:W3CDTF">2019-02-14T02:59:33Z</dcterms:modified>
</cp:coreProperties>
</file>