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0" r:id="rId1"/>
  </p:sldMasterIdLst>
  <p:sldIdLst>
    <p:sldId id="257" r:id="rId2"/>
    <p:sldId id="281" r:id="rId3"/>
    <p:sldId id="259" r:id="rId4"/>
    <p:sldId id="279" r:id="rId5"/>
    <p:sldId id="261" r:id="rId6"/>
    <p:sldId id="280" r:id="rId7"/>
    <p:sldId id="263" r:id="rId8"/>
    <p:sldId id="264" r:id="rId9"/>
    <p:sldId id="265" r:id="rId10"/>
    <p:sldId id="266" r:id="rId11"/>
    <p:sldId id="267" r:id="rId12"/>
    <p:sldId id="268" r:id="rId13"/>
    <p:sldId id="269" r:id="rId14"/>
    <p:sldId id="270" r:id="rId15"/>
    <p:sldId id="271" r:id="rId16"/>
    <p:sldId id="272" r:id="rId17"/>
    <p:sldId id="273" r:id="rId18"/>
    <p:sldId id="282" r:id="rId19"/>
    <p:sldId id="283" r:id="rId20"/>
    <p:sldId id="278"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35282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95500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45228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3BDADD0-5B8B-474A-AC79-E16473419BA3}" type="datetimeFigureOut">
              <a:rPr lang="en-ZA" smtClean="0"/>
              <a:t>2017/04/11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77472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BDADD0-5B8B-474A-AC79-E16473419BA3}" type="datetimeFigureOut">
              <a:rPr lang="en-ZA" smtClean="0"/>
              <a:t>2017/04/11</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3074328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3BDADD0-5B8B-474A-AC79-E16473419BA3}" type="datetimeFigureOut">
              <a:rPr lang="en-ZA" smtClean="0"/>
              <a:t>2017/04/11</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907502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BDADD0-5B8B-474A-AC79-E16473419BA3}" type="datetimeFigureOut">
              <a:rPr lang="en-ZA" smtClean="0"/>
              <a:t>2017/04/11</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12587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BDADD0-5B8B-474A-AC79-E16473419BA3}" type="datetimeFigureOut">
              <a:rPr lang="en-ZA" smtClean="0"/>
              <a:t>2017/04/11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12020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BDADD0-5B8B-474A-AC79-E16473419BA3}" type="datetimeFigureOut">
              <a:rPr lang="en-ZA" smtClean="0"/>
              <a:t>2017/04/11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3858958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923129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501610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37595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614309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661184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41306021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4003767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3BDADD0-5B8B-474A-AC79-E16473419BA3}" type="datetimeFigureOut">
              <a:rPr lang="en-ZA" smtClean="0"/>
              <a:t>2017/04/11</a:t>
            </a:fld>
            <a:endParaRPr lang="en-ZA"/>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1802132-53DC-43AE-878E-028111AA73E6}" type="slidenum">
              <a:rPr lang="en-ZA" smtClean="0"/>
              <a:t>‹#›</a:t>
            </a:fld>
            <a:endParaRPr lang="en-ZA"/>
          </a:p>
        </p:txBody>
      </p:sp>
    </p:spTree>
    <p:extLst>
      <p:ext uri="{BB962C8B-B14F-4D97-AF65-F5344CB8AC3E}">
        <p14:creationId xmlns:p14="http://schemas.microsoft.com/office/powerpoint/2010/main" val="981116162"/>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35" r:id="rId15"/>
    <p:sldLayoutId id="21474839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How does having a strategy help me?</a:t>
            </a:r>
            <a:endParaRPr lang="en-ZA" dirty="0"/>
          </a:p>
        </p:txBody>
      </p:sp>
      <p:sp>
        <p:nvSpPr>
          <p:cNvPr id="3" name="Content Placeholder 2"/>
          <p:cNvSpPr>
            <a:spLocks noGrp="1"/>
          </p:cNvSpPr>
          <p:nvPr>
            <p:ph idx="1"/>
          </p:nvPr>
        </p:nvSpPr>
        <p:spPr/>
        <p:txBody>
          <a:bodyPr/>
          <a:lstStyle/>
          <a:p>
            <a:r>
              <a:rPr lang="en-ZA" dirty="0" smtClean="0"/>
              <a:t>Vision</a:t>
            </a:r>
          </a:p>
          <a:p>
            <a:r>
              <a:rPr lang="en-ZA" dirty="0" smtClean="0"/>
              <a:t>Mission</a:t>
            </a:r>
          </a:p>
          <a:p>
            <a:r>
              <a:rPr lang="en-ZA" dirty="0" smtClean="0"/>
              <a:t>Environmental (Internal &amp; External) scan</a:t>
            </a:r>
          </a:p>
          <a:p>
            <a:r>
              <a:rPr lang="en-ZA" dirty="0" smtClean="0"/>
              <a:t>Strategic analysis and choice of trade</a:t>
            </a:r>
          </a:p>
          <a:p>
            <a:r>
              <a:rPr lang="en-ZA" dirty="0" smtClean="0"/>
              <a:t>Long-term objectives</a:t>
            </a:r>
          </a:p>
          <a:p>
            <a:r>
              <a:rPr lang="en-ZA" dirty="0" smtClean="0"/>
              <a:t>Evaluation</a:t>
            </a:r>
          </a:p>
          <a:p>
            <a:r>
              <a:rPr lang="en-ZA" dirty="0" smtClean="0"/>
              <a:t>Improves efficiency</a:t>
            </a:r>
          </a:p>
          <a:p>
            <a:endParaRPr lang="en-ZA" dirty="0"/>
          </a:p>
        </p:txBody>
      </p:sp>
    </p:spTree>
    <p:extLst>
      <p:ext uri="{BB962C8B-B14F-4D97-AF65-F5344CB8AC3E}">
        <p14:creationId xmlns:p14="http://schemas.microsoft.com/office/powerpoint/2010/main" val="3835687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Bollinger Bands </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501" y="1413165"/>
            <a:ext cx="7889985" cy="4215740"/>
          </a:xfrm>
        </p:spPr>
      </p:pic>
    </p:spTree>
    <p:extLst>
      <p:ext uri="{BB962C8B-B14F-4D97-AF65-F5344CB8AC3E}">
        <p14:creationId xmlns:p14="http://schemas.microsoft.com/office/powerpoint/2010/main" val="1515600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Bollinger Bands Functions </a:t>
            </a:r>
            <a:endParaRPr lang="en-ZA" dirty="0"/>
          </a:p>
        </p:txBody>
      </p:sp>
      <p:sp>
        <p:nvSpPr>
          <p:cNvPr id="3" name="Content Placeholder 2"/>
          <p:cNvSpPr>
            <a:spLocks noGrp="1"/>
          </p:cNvSpPr>
          <p:nvPr>
            <p:ph idx="1"/>
          </p:nvPr>
        </p:nvSpPr>
        <p:spPr/>
        <p:txBody>
          <a:bodyPr>
            <a:normAutofit/>
          </a:bodyPr>
          <a:lstStyle/>
          <a:p>
            <a:r>
              <a:rPr lang="en-ZA" dirty="0" smtClean="0"/>
              <a:t>Resistance/High BB – The High BB resist the </a:t>
            </a:r>
            <a:r>
              <a:rPr lang="en-ZA" dirty="0"/>
              <a:t>c</a:t>
            </a:r>
            <a:r>
              <a:rPr lang="en-ZA" dirty="0" smtClean="0"/>
              <a:t>andles from breaking and going outside of it, </a:t>
            </a:r>
            <a:r>
              <a:rPr lang="en-ZA" dirty="0"/>
              <a:t>i</a:t>
            </a:r>
            <a:r>
              <a:rPr lang="en-ZA" dirty="0" smtClean="0"/>
              <a:t>f the candles does break the High band and close outside of it, we get a Candlestick Momentum (CSM)</a:t>
            </a:r>
            <a:r>
              <a:rPr lang="en-ZA" dirty="0"/>
              <a:t> </a:t>
            </a:r>
            <a:r>
              <a:rPr lang="en-ZA" dirty="0" smtClean="0"/>
              <a:t>– that means the market will continue in that respective direction.</a:t>
            </a:r>
          </a:p>
          <a:p>
            <a:r>
              <a:rPr lang="en-ZA" dirty="0" smtClean="0"/>
              <a:t>Resistance And Support/Mid BB – This Mid band act as a support when the market is trending up and when trending down its act as a resistance. When candles break the mid BB and close above or below it, we get a Candlestick Direction (CSD) – CSD confirms the direction of the trend.  </a:t>
            </a:r>
          </a:p>
          <a:p>
            <a:r>
              <a:rPr lang="en-ZA" dirty="0" smtClean="0"/>
              <a:t>Support/Low BB- The low BB supports the candles from breaking and going outside of it, if the candles does break the Low band and close outside of it, we get a Candlestick Momentum (CSM) – this means the market will continue in that respective direction. </a:t>
            </a:r>
          </a:p>
          <a:p>
            <a:endParaRPr lang="en-ZA" dirty="0"/>
          </a:p>
        </p:txBody>
      </p:sp>
    </p:spTree>
    <p:extLst>
      <p:ext uri="{BB962C8B-B14F-4D97-AF65-F5344CB8AC3E}">
        <p14:creationId xmlns:p14="http://schemas.microsoft.com/office/powerpoint/2010/main" val="1877407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BB – Downtrend </a:t>
            </a:r>
            <a:endParaRPr lang="en-ZA"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4462" y="1591294"/>
            <a:ext cx="8503114" cy="4450731"/>
          </a:xfrm>
        </p:spPr>
      </p:pic>
    </p:spTree>
    <p:extLst>
      <p:ext uri="{BB962C8B-B14F-4D97-AF65-F5344CB8AC3E}">
        <p14:creationId xmlns:p14="http://schemas.microsoft.com/office/powerpoint/2010/main" val="686349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Bollinger Bands - Downtrend</a:t>
            </a:r>
            <a:endParaRPr lang="en-ZA" dirty="0"/>
          </a:p>
        </p:txBody>
      </p:sp>
      <p:sp>
        <p:nvSpPr>
          <p:cNvPr id="3" name="Content Placeholder 2"/>
          <p:cNvSpPr>
            <a:spLocks noGrp="1"/>
          </p:cNvSpPr>
          <p:nvPr>
            <p:ph idx="1"/>
          </p:nvPr>
        </p:nvSpPr>
        <p:spPr/>
        <p:txBody>
          <a:bodyPr/>
          <a:lstStyle/>
          <a:p>
            <a:r>
              <a:rPr lang="en-ZA" dirty="0" smtClean="0"/>
              <a:t>Resistance/Mid BB – when the market is trending downwards, the Mid BB becomes a Resistance, strong downtrend. </a:t>
            </a:r>
          </a:p>
          <a:p>
            <a:r>
              <a:rPr lang="en-ZA" dirty="0" smtClean="0"/>
              <a:t>Support BB/Low BB – when the market is trending downwards, the Low BB becomes a Support. If the candles break and close outside the low BB, that’s a signal that the market will continue going down.</a:t>
            </a:r>
          </a:p>
          <a:p>
            <a:pPr marL="0" indent="0">
              <a:buNone/>
            </a:pPr>
            <a:endParaRPr lang="en-ZA" dirty="0"/>
          </a:p>
        </p:txBody>
      </p:sp>
    </p:spTree>
    <p:extLst>
      <p:ext uri="{BB962C8B-B14F-4D97-AF65-F5344CB8AC3E}">
        <p14:creationId xmlns:p14="http://schemas.microsoft.com/office/powerpoint/2010/main" val="3945537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BB - Uptrend</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4714" y="1436914"/>
            <a:ext cx="8482610" cy="4605111"/>
          </a:xfrm>
        </p:spPr>
      </p:pic>
    </p:spTree>
    <p:extLst>
      <p:ext uri="{BB962C8B-B14F-4D97-AF65-F5344CB8AC3E}">
        <p14:creationId xmlns:p14="http://schemas.microsoft.com/office/powerpoint/2010/main" val="2692601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Bollinger Bands </a:t>
            </a:r>
            <a:endParaRPr lang="en-ZA" dirty="0"/>
          </a:p>
        </p:txBody>
      </p:sp>
      <p:sp>
        <p:nvSpPr>
          <p:cNvPr id="3" name="Content Placeholder 2"/>
          <p:cNvSpPr>
            <a:spLocks noGrp="1"/>
          </p:cNvSpPr>
          <p:nvPr>
            <p:ph idx="1"/>
          </p:nvPr>
        </p:nvSpPr>
        <p:spPr/>
        <p:txBody>
          <a:bodyPr/>
          <a:lstStyle/>
          <a:p>
            <a:r>
              <a:rPr lang="en-ZA" dirty="0" smtClean="0"/>
              <a:t>Resistance/High BB – when the market is trending upwards, the High BB becomes a Resistance, if candles break and close above high BB, that means the market will continue going up.</a:t>
            </a:r>
          </a:p>
          <a:p>
            <a:r>
              <a:rPr lang="en-ZA" dirty="0" smtClean="0"/>
              <a:t>Support/Mid BB – when the market is trending upwards, the Mid BB becomes a Support, strong uptrend. </a:t>
            </a:r>
            <a:endParaRPr lang="en-ZA" dirty="0"/>
          </a:p>
        </p:txBody>
      </p:sp>
    </p:spTree>
    <p:extLst>
      <p:ext uri="{BB962C8B-B14F-4D97-AF65-F5344CB8AC3E}">
        <p14:creationId xmlns:p14="http://schemas.microsoft.com/office/powerpoint/2010/main" val="3245385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Relative Strength Index (RSI) of 13 and 3</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863" y="2193114"/>
            <a:ext cx="8596312" cy="3816384"/>
          </a:xfrm>
        </p:spPr>
      </p:pic>
    </p:spTree>
    <p:extLst>
      <p:ext uri="{BB962C8B-B14F-4D97-AF65-F5344CB8AC3E}">
        <p14:creationId xmlns:p14="http://schemas.microsoft.com/office/powerpoint/2010/main" val="1585268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RSI of 13 and 3 Functions </a:t>
            </a:r>
            <a:endParaRPr lang="en-ZA" dirty="0"/>
          </a:p>
        </p:txBody>
      </p:sp>
      <p:sp>
        <p:nvSpPr>
          <p:cNvPr id="3" name="Content Placeholder 2"/>
          <p:cNvSpPr>
            <a:spLocks noGrp="1"/>
          </p:cNvSpPr>
          <p:nvPr>
            <p:ph idx="1"/>
          </p:nvPr>
        </p:nvSpPr>
        <p:spPr/>
        <p:txBody>
          <a:bodyPr/>
          <a:lstStyle/>
          <a:p>
            <a:r>
              <a:rPr lang="en-ZA" dirty="0" smtClean="0"/>
              <a:t>The RSI of 13 helps to spot the trend reversal and continuation. </a:t>
            </a:r>
          </a:p>
          <a:p>
            <a:r>
              <a:rPr lang="en-ZA" dirty="0" smtClean="0"/>
              <a:t>When this RSI13 cuts level 50 and stays in between 50-70, the trend is said to be heading upwards. But when it cuts level 50 and stays in between 50-30, the trend is said to be heading down wards.</a:t>
            </a:r>
          </a:p>
          <a:p>
            <a:r>
              <a:rPr lang="en-ZA" dirty="0" smtClean="0"/>
              <a:t>When this RSI13 is between 10-30 (oversold region), the trend is most likely to change direction and starts heading upwards. But when it is between 90-70 (overbought region), the trend is most likely to change direction and starts heading down wards.  </a:t>
            </a:r>
          </a:p>
          <a:p>
            <a:r>
              <a:rPr lang="en-ZA" dirty="0" smtClean="0"/>
              <a:t>When the RSI of 3 is between 0-10, it’s on the Oversold position/extreme zone. But when this RSI is between 100-90, it’s an Overbought position/extreme zone. </a:t>
            </a:r>
            <a:endParaRPr lang="en-ZA" dirty="0"/>
          </a:p>
        </p:txBody>
      </p:sp>
    </p:spTree>
    <p:extLst>
      <p:ext uri="{BB962C8B-B14F-4D97-AF65-F5344CB8AC3E}">
        <p14:creationId xmlns:p14="http://schemas.microsoft.com/office/powerpoint/2010/main" val="1250286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RSI of 13 function </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1010" y="2160588"/>
            <a:ext cx="8450017" cy="3881437"/>
          </a:xfrm>
        </p:spPr>
      </p:pic>
    </p:spTree>
    <p:extLst>
      <p:ext uri="{BB962C8B-B14F-4D97-AF65-F5344CB8AC3E}">
        <p14:creationId xmlns:p14="http://schemas.microsoft.com/office/powerpoint/2010/main" val="82236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RSI of 3 function </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4444" y="2160588"/>
            <a:ext cx="8423150" cy="3881437"/>
          </a:xfrm>
        </p:spPr>
      </p:pic>
    </p:spTree>
    <p:extLst>
      <p:ext uri="{BB962C8B-B14F-4D97-AF65-F5344CB8AC3E}">
        <p14:creationId xmlns:p14="http://schemas.microsoft.com/office/powerpoint/2010/main" val="2154864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Moving Averages (MA’s) of 5, 10 and 50</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6233" y="2160588"/>
            <a:ext cx="8439572" cy="3881437"/>
          </a:xfrm>
        </p:spPr>
      </p:pic>
    </p:spTree>
    <p:extLst>
      <p:ext uri="{BB962C8B-B14F-4D97-AF65-F5344CB8AC3E}">
        <p14:creationId xmlns:p14="http://schemas.microsoft.com/office/powerpoint/2010/main" val="3626954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MA 5/10 high and low function </a:t>
            </a:r>
            <a:endParaRPr lang="en-ZA" dirty="0"/>
          </a:p>
        </p:txBody>
      </p:sp>
      <p:sp>
        <p:nvSpPr>
          <p:cNvPr id="3" name="Content Placeholder 2"/>
          <p:cNvSpPr>
            <a:spLocks noGrp="1"/>
          </p:cNvSpPr>
          <p:nvPr>
            <p:ph idx="1"/>
          </p:nvPr>
        </p:nvSpPr>
        <p:spPr/>
        <p:txBody>
          <a:bodyPr/>
          <a:lstStyle/>
          <a:p>
            <a:r>
              <a:rPr lang="en-ZA" dirty="0" smtClean="0"/>
              <a:t>All the High MA’s of 5/10 are Resistance and the Low MA’s are Support.</a:t>
            </a:r>
          </a:p>
          <a:p>
            <a:r>
              <a:rPr lang="en-ZA" dirty="0" smtClean="0"/>
              <a:t>When the market is trending upwards, the Low MA’s are not to be cut and broken by the candles and when the market is trending downwards, the High MA’s are not to be cut and broken by the candles.  </a:t>
            </a:r>
          </a:p>
          <a:p>
            <a:r>
              <a:rPr lang="en-ZA" dirty="0" smtClean="0"/>
              <a:t>When the market is trending downwards, the High MA’s (5/10) will be going on top of the candles and when the market is trending upwards, the Low MA’s (5/10) will be going on the bottom of the candles.</a:t>
            </a:r>
          </a:p>
          <a:p>
            <a:r>
              <a:rPr lang="en-ZA" dirty="0" smtClean="0"/>
              <a:t>When the market is changing direction, the first candle which is a Signal candle will brake the MA’s (5/10) and close above/below and the second candle that appears is a Confirmation candle that closes in a respective direction. When this happens RSI 13 will cut 50 line, and it is a good chance of going long or short for a Long term trade.   </a:t>
            </a:r>
            <a:endParaRPr lang="en-ZA" dirty="0"/>
          </a:p>
        </p:txBody>
      </p:sp>
    </p:spTree>
    <p:extLst>
      <p:ext uri="{BB962C8B-B14F-4D97-AF65-F5344CB8AC3E}">
        <p14:creationId xmlns:p14="http://schemas.microsoft.com/office/powerpoint/2010/main" val="2806682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MA 5/10 high and low function </a:t>
            </a:r>
            <a:endParaRPr lang="en-ZA"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7738" y="2160588"/>
            <a:ext cx="8436562" cy="3881437"/>
          </a:xfrm>
        </p:spPr>
      </p:pic>
    </p:spTree>
    <p:extLst>
      <p:ext uri="{BB962C8B-B14F-4D97-AF65-F5344CB8AC3E}">
        <p14:creationId xmlns:p14="http://schemas.microsoft.com/office/powerpoint/2010/main" val="2814956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MA 50 function </a:t>
            </a:r>
            <a:endParaRPr lang="en-ZA" dirty="0"/>
          </a:p>
        </p:txBody>
      </p:sp>
      <p:sp>
        <p:nvSpPr>
          <p:cNvPr id="3" name="Content Placeholder 2"/>
          <p:cNvSpPr>
            <a:spLocks noGrp="1"/>
          </p:cNvSpPr>
          <p:nvPr>
            <p:ph idx="1"/>
          </p:nvPr>
        </p:nvSpPr>
        <p:spPr/>
        <p:txBody>
          <a:bodyPr/>
          <a:lstStyle/>
          <a:p>
            <a:r>
              <a:rPr lang="en-ZA" dirty="0" smtClean="0"/>
              <a:t>The Moving Average (MA) of 50 helps to confirm a Major trend</a:t>
            </a:r>
          </a:p>
          <a:p>
            <a:r>
              <a:rPr lang="en-ZA" dirty="0" smtClean="0"/>
              <a:t>This MA helps us to hold long term trades </a:t>
            </a:r>
          </a:p>
          <a:p>
            <a:r>
              <a:rPr lang="en-ZA" dirty="0" smtClean="0"/>
              <a:t>When the candles cut this MA and stay above or below, the trend changes direction and also the RSI of 13 will cut 50 line. </a:t>
            </a:r>
            <a:endParaRPr lang="en-ZA" dirty="0"/>
          </a:p>
        </p:txBody>
      </p:sp>
    </p:spTree>
    <p:extLst>
      <p:ext uri="{BB962C8B-B14F-4D97-AF65-F5344CB8AC3E}">
        <p14:creationId xmlns:p14="http://schemas.microsoft.com/office/powerpoint/2010/main" val="3203113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MA 50 function </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9281" y="2160588"/>
            <a:ext cx="8453475" cy="3881437"/>
          </a:xfrm>
        </p:spPr>
      </p:pic>
    </p:spTree>
    <p:extLst>
      <p:ext uri="{BB962C8B-B14F-4D97-AF65-F5344CB8AC3E}">
        <p14:creationId xmlns:p14="http://schemas.microsoft.com/office/powerpoint/2010/main" val="927547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Signals And Setups – 7 Steps </a:t>
            </a:r>
            <a:endParaRPr lang="en-ZA" dirty="0"/>
          </a:p>
        </p:txBody>
      </p:sp>
      <p:sp>
        <p:nvSpPr>
          <p:cNvPr id="3" name="Content Placeholder 2"/>
          <p:cNvSpPr>
            <a:spLocks noGrp="1"/>
          </p:cNvSpPr>
          <p:nvPr>
            <p:ph idx="1"/>
          </p:nvPr>
        </p:nvSpPr>
        <p:spPr>
          <a:xfrm>
            <a:off x="677334" y="1401289"/>
            <a:ext cx="8596668" cy="4203864"/>
          </a:xfrm>
        </p:spPr>
        <p:txBody>
          <a:bodyPr>
            <a:normAutofit fontScale="92500" lnSpcReduction="20000"/>
          </a:bodyPr>
          <a:lstStyle/>
          <a:p>
            <a:r>
              <a:rPr lang="en-ZA" dirty="0" smtClean="0"/>
              <a:t>1. Extreme (Signal) – this is a signal of a change of trend. </a:t>
            </a:r>
            <a:r>
              <a:rPr lang="en-ZA" dirty="0"/>
              <a:t>W</a:t>
            </a:r>
            <a:r>
              <a:rPr lang="en-ZA" dirty="0" smtClean="0"/>
              <a:t>hen MA5 high/low is outside the high/low BB (wait for CS reverse to close inside the BB, CS retest and then you can buy or sell.</a:t>
            </a:r>
          </a:p>
          <a:p>
            <a:r>
              <a:rPr lang="en-ZA" dirty="0" smtClean="0"/>
              <a:t>2. Compulsory Take Profit – this is when the candles touches both your MA5/10 high or low, or sometimes touches MA5/10 and Mid BB, it’s COMPULSORY to take profit. </a:t>
            </a:r>
          </a:p>
          <a:p>
            <a:r>
              <a:rPr lang="en-ZA" dirty="0" smtClean="0"/>
              <a:t>3. Market Lost Volume (Setup) – this is when the market comes back and try to retest the previous high. Sell/buy.</a:t>
            </a:r>
          </a:p>
          <a:p>
            <a:r>
              <a:rPr lang="en-ZA" dirty="0" smtClean="0"/>
              <a:t>4. Candlestick Direction (Signal) – this is when the candles breaks both MA5/10 including Mid bb and close below (downtrend) or above(uptrend).  </a:t>
            </a:r>
          </a:p>
          <a:p>
            <a:r>
              <a:rPr lang="en-ZA" dirty="0" smtClean="0"/>
              <a:t>5. Re-entry (Setup) – this is when the candles retest MA5/10 high/low and then you can sell or buy.</a:t>
            </a:r>
          </a:p>
          <a:p>
            <a:r>
              <a:rPr lang="en-ZA" dirty="0" smtClean="0"/>
              <a:t>6. Candlestick Momentum (Signal) – if candlesticks break and close outside of the high/low BB, this means the market will continue in that respective direction. </a:t>
            </a:r>
          </a:p>
          <a:p>
            <a:r>
              <a:rPr lang="en-ZA" dirty="0" smtClean="0"/>
              <a:t>7. Re-entry </a:t>
            </a:r>
            <a:r>
              <a:rPr lang="en-ZA" dirty="0"/>
              <a:t>(Setup) </a:t>
            </a:r>
            <a:r>
              <a:rPr lang="en-ZA" dirty="0" smtClean="0"/>
              <a:t>– this is </a:t>
            </a:r>
            <a:r>
              <a:rPr lang="en-ZA" dirty="0"/>
              <a:t>when the candles retest MA5/10 high/low and then you can sell or buy.  </a:t>
            </a:r>
            <a:endParaRPr lang="en-ZA" dirty="0" smtClean="0"/>
          </a:p>
        </p:txBody>
      </p:sp>
    </p:spTree>
    <p:extLst>
      <p:ext uri="{BB962C8B-B14F-4D97-AF65-F5344CB8AC3E}">
        <p14:creationId xmlns:p14="http://schemas.microsoft.com/office/powerpoint/2010/main" val="3002465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Buy Example of the 7 steps</a:t>
            </a:r>
            <a:br>
              <a:rPr lang="en-ZA" dirty="0" smtClean="0"/>
            </a:br>
            <a:r>
              <a:rPr lang="en-ZA" dirty="0" smtClean="0"/>
              <a:t/>
            </a:r>
            <a:br>
              <a:rPr lang="en-ZA" dirty="0" smtClean="0"/>
            </a:b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863" y="1436914"/>
            <a:ext cx="8596312" cy="5035137"/>
          </a:xfrm>
        </p:spPr>
      </p:pic>
    </p:spTree>
    <p:extLst>
      <p:ext uri="{BB962C8B-B14F-4D97-AF65-F5344CB8AC3E}">
        <p14:creationId xmlns:p14="http://schemas.microsoft.com/office/powerpoint/2010/main" val="3135495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Sell Example of the 7 Steps</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863" y="1460665"/>
            <a:ext cx="8596312" cy="5047013"/>
          </a:xfrm>
        </p:spPr>
      </p:pic>
    </p:spTree>
    <p:extLst>
      <p:ext uri="{BB962C8B-B14F-4D97-AF65-F5344CB8AC3E}">
        <p14:creationId xmlns:p14="http://schemas.microsoft.com/office/powerpoint/2010/main" val="10908977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Four Patterns of how the market moves </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8972" y="1930400"/>
            <a:ext cx="8163038" cy="4441825"/>
          </a:xfrm>
        </p:spPr>
      </p:pic>
    </p:spTree>
    <p:extLst>
      <p:ext uri="{BB962C8B-B14F-4D97-AF65-F5344CB8AC3E}">
        <p14:creationId xmlns:p14="http://schemas.microsoft.com/office/powerpoint/2010/main" val="4235083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686" y="0"/>
            <a:ext cx="8596668" cy="676894"/>
          </a:xfrm>
        </p:spPr>
        <p:txBody>
          <a:bodyPr>
            <a:normAutofit fontScale="90000"/>
          </a:bodyPr>
          <a:lstStyle/>
          <a:p>
            <a:r>
              <a:rPr lang="en-ZA" dirty="0" smtClean="0"/>
              <a:t>What to take note of when trading</a:t>
            </a:r>
            <a:br>
              <a:rPr lang="en-ZA" dirty="0" smtClean="0"/>
            </a:br>
            <a:endParaRPr lang="en-ZA"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0248" y="486888"/>
            <a:ext cx="8467106" cy="6371112"/>
          </a:xfrm>
        </p:spPr>
      </p:pic>
    </p:spTree>
    <p:extLst>
      <p:ext uri="{BB962C8B-B14F-4D97-AF65-F5344CB8AC3E}">
        <p14:creationId xmlns:p14="http://schemas.microsoft.com/office/powerpoint/2010/main" val="209094600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2739</TotalTime>
  <Words>967</Words>
  <Application>Microsoft Office PowerPoint</Application>
  <PresentationFormat>Widescreen</PresentationFormat>
  <Paragraphs>53</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Trebuchet MS</vt:lpstr>
      <vt:lpstr>Wingdings 3</vt:lpstr>
      <vt:lpstr>Facet</vt:lpstr>
      <vt:lpstr>How does having a strategy help me?</vt:lpstr>
      <vt:lpstr>Bollinger Bands </vt:lpstr>
      <vt:lpstr>Bollinger Bands Functions </vt:lpstr>
      <vt:lpstr>BB – Downtrend </vt:lpstr>
      <vt:lpstr>Bollinger Bands - Downtrend</vt:lpstr>
      <vt:lpstr>BB - Uptrend</vt:lpstr>
      <vt:lpstr>Bollinger Bands </vt:lpstr>
      <vt:lpstr>Relative Strength Index (RSI) of 13 and 3</vt:lpstr>
      <vt:lpstr>RSI of 13 and 3 Functions </vt:lpstr>
      <vt:lpstr>RSI of 13 function </vt:lpstr>
      <vt:lpstr>RSI of 3 function </vt:lpstr>
      <vt:lpstr>Moving Averages (MA’s) of 5, 10 and 50</vt:lpstr>
      <vt:lpstr>MA 5/10 high and low function </vt:lpstr>
      <vt:lpstr>MA 5/10 high and low function </vt:lpstr>
      <vt:lpstr>MA 50 function </vt:lpstr>
      <vt:lpstr>MA 50 function </vt:lpstr>
      <vt:lpstr>Signals And Setups – 7 Steps </vt:lpstr>
      <vt:lpstr>Buy Example of the 7 steps  </vt:lpstr>
      <vt:lpstr>Sell Example of the 7 Steps</vt:lpstr>
      <vt:lpstr>Four Patterns of how the market moves </vt:lpstr>
      <vt:lpstr>What to take note of when trading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Lindo</dc:creator>
  <cp:lastModifiedBy>Aigars</cp:lastModifiedBy>
  <cp:revision>50</cp:revision>
  <dcterms:created xsi:type="dcterms:W3CDTF">2016-01-22T14:18:44Z</dcterms:created>
  <dcterms:modified xsi:type="dcterms:W3CDTF">2017-04-11T14:11:48Z</dcterms:modified>
</cp:coreProperties>
</file>