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83" r:id="rId3"/>
    <p:sldId id="276" r:id="rId4"/>
    <p:sldId id="275" r:id="rId5"/>
    <p:sldId id="272" r:id="rId6"/>
    <p:sldId id="256" r:id="rId7"/>
    <p:sldId id="257" r:id="rId8"/>
    <p:sldId id="258" r:id="rId9"/>
    <p:sldId id="259" r:id="rId10"/>
    <p:sldId id="282" r:id="rId11"/>
  </p:sldIdLst>
  <p:sldSz cx="8640763" cy="6480175"/>
  <p:notesSz cx="6858000" cy="9144000"/>
  <p:defaultTextStyle>
    <a:defPPr>
      <a:defRPr lang="zh-CN"/>
    </a:defPPr>
    <a:lvl1pPr marL="0" algn="l" defTabSz="72575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62880" algn="l" defTabSz="72575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725759" algn="l" defTabSz="72575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88639" algn="l" defTabSz="72575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451519" algn="l" defTabSz="72575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814398" algn="l" defTabSz="72575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177278" algn="l" defTabSz="72575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540157" algn="l" defTabSz="72575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903037" algn="l" defTabSz="725759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41">
          <p15:clr>
            <a:srgbClr val="A4A3A4"/>
          </p15:clr>
        </p15:guide>
        <p15:guide id="2" pos="272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203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878" y="96"/>
      </p:cViewPr>
      <p:guideLst>
        <p:guide orient="horz" pos="2041"/>
        <p:guide pos="272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080096" y="1060529"/>
            <a:ext cx="6480572" cy="2256061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080096" y="3403592"/>
            <a:ext cx="6480572" cy="1564542"/>
          </a:xfrm>
        </p:spPr>
        <p:txBody>
          <a:bodyPr/>
          <a:lstStyle>
            <a:lvl1pPr marL="0" indent="0" algn="ctr">
              <a:buNone/>
              <a:defRPr sz="1900"/>
            </a:lvl1pPr>
            <a:lvl2pPr marL="362880" indent="0" algn="ctr">
              <a:buNone/>
              <a:defRPr sz="1600"/>
            </a:lvl2pPr>
            <a:lvl3pPr marL="725759" indent="0" algn="ctr">
              <a:buNone/>
              <a:defRPr sz="1400"/>
            </a:lvl3pPr>
            <a:lvl4pPr marL="1088639" indent="0" algn="ctr">
              <a:buNone/>
              <a:defRPr sz="1300"/>
            </a:lvl4pPr>
            <a:lvl5pPr marL="1451519" indent="0" algn="ctr">
              <a:buNone/>
              <a:defRPr sz="1300"/>
            </a:lvl5pPr>
            <a:lvl6pPr marL="1814398" indent="0" algn="ctr">
              <a:buNone/>
              <a:defRPr sz="1300"/>
            </a:lvl6pPr>
            <a:lvl7pPr marL="2177278" indent="0" algn="ctr">
              <a:buNone/>
              <a:defRPr sz="1300"/>
            </a:lvl7pPr>
            <a:lvl8pPr marL="2540157" indent="0" algn="ctr">
              <a:buNone/>
              <a:defRPr sz="1300"/>
            </a:lvl8pPr>
            <a:lvl9pPr marL="2903037" indent="0" algn="ctr">
              <a:buNone/>
              <a:defRPr sz="13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72445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1565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9552" y="1615545"/>
            <a:ext cx="7452658" cy="2695572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89552" y="4336618"/>
            <a:ext cx="7452658" cy="1417538"/>
          </a:xfrm>
        </p:spPr>
        <p:txBody>
          <a:bodyPr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3628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72575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8863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45151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181439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17727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54015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290303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4979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94053" y="1725046"/>
            <a:ext cx="3672324" cy="411161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374386" y="1725046"/>
            <a:ext cx="3672324" cy="411161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1234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5178" y="345010"/>
            <a:ext cx="7452658" cy="1252534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95178" y="1588543"/>
            <a:ext cx="3655447" cy="778521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62880" indent="0">
              <a:buNone/>
              <a:defRPr sz="1600" b="1"/>
            </a:lvl2pPr>
            <a:lvl3pPr marL="725759" indent="0">
              <a:buNone/>
              <a:defRPr sz="1400" b="1"/>
            </a:lvl3pPr>
            <a:lvl4pPr marL="1088639" indent="0">
              <a:buNone/>
              <a:defRPr sz="1300" b="1"/>
            </a:lvl4pPr>
            <a:lvl5pPr marL="1451519" indent="0">
              <a:buNone/>
              <a:defRPr sz="1300" b="1"/>
            </a:lvl5pPr>
            <a:lvl6pPr marL="1814398" indent="0">
              <a:buNone/>
              <a:defRPr sz="1300" b="1"/>
            </a:lvl6pPr>
            <a:lvl7pPr marL="2177278" indent="0">
              <a:buNone/>
              <a:defRPr sz="1300" b="1"/>
            </a:lvl7pPr>
            <a:lvl8pPr marL="2540157" indent="0">
              <a:buNone/>
              <a:defRPr sz="1300" b="1"/>
            </a:lvl8pPr>
            <a:lvl9pPr marL="2903037" indent="0">
              <a:buNone/>
              <a:defRPr sz="13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5178" y="2367064"/>
            <a:ext cx="3655447" cy="348159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374386" y="1588543"/>
            <a:ext cx="3673450" cy="778521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62880" indent="0">
              <a:buNone/>
              <a:defRPr sz="1600" b="1"/>
            </a:lvl2pPr>
            <a:lvl3pPr marL="725759" indent="0">
              <a:buNone/>
              <a:defRPr sz="1400" b="1"/>
            </a:lvl3pPr>
            <a:lvl4pPr marL="1088639" indent="0">
              <a:buNone/>
              <a:defRPr sz="1300" b="1"/>
            </a:lvl4pPr>
            <a:lvl5pPr marL="1451519" indent="0">
              <a:buNone/>
              <a:defRPr sz="1300" b="1"/>
            </a:lvl5pPr>
            <a:lvl6pPr marL="1814398" indent="0">
              <a:buNone/>
              <a:defRPr sz="1300" b="1"/>
            </a:lvl6pPr>
            <a:lvl7pPr marL="2177278" indent="0">
              <a:buNone/>
              <a:defRPr sz="1300" b="1"/>
            </a:lvl7pPr>
            <a:lvl8pPr marL="2540157" indent="0">
              <a:buNone/>
              <a:defRPr sz="1300" b="1"/>
            </a:lvl8pPr>
            <a:lvl9pPr marL="2903037" indent="0">
              <a:buNone/>
              <a:defRPr sz="13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374386" y="2367064"/>
            <a:ext cx="3673450" cy="348159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8387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91372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1686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5178" y="432012"/>
            <a:ext cx="2786871" cy="1512041"/>
          </a:xfrm>
        </p:spPr>
        <p:txBody>
          <a:bodyPr anchor="b"/>
          <a:lstStyle>
            <a:lvl1pPr>
              <a:defRPr sz="2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673450" y="933026"/>
            <a:ext cx="4374386" cy="4605124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95178" y="1944052"/>
            <a:ext cx="2786871" cy="3601598"/>
          </a:xfrm>
        </p:spPr>
        <p:txBody>
          <a:bodyPr/>
          <a:lstStyle>
            <a:lvl1pPr marL="0" indent="0">
              <a:buNone/>
              <a:defRPr sz="1300"/>
            </a:lvl1pPr>
            <a:lvl2pPr marL="362880" indent="0">
              <a:buNone/>
              <a:defRPr sz="1100"/>
            </a:lvl2pPr>
            <a:lvl3pPr marL="725759" indent="0">
              <a:buNone/>
              <a:defRPr sz="1000"/>
            </a:lvl3pPr>
            <a:lvl4pPr marL="1088639" indent="0">
              <a:buNone/>
              <a:defRPr sz="800"/>
            </a:lvl4pPr>
            <a:lvl5pPr marL="1451519" indent="0">
              <a:buNone/>
              <a:defRPr sz="800"/>
            </a:lvl5pPr>
            <a:lvl6pPr marL="1814398" indent="0">
              <a:buNone/>
              <a:defRPr sz="800"/>
            </a:lvl6pPr>
            <a:lvl7pPr marL="2177278" indent="0">
              <a:buNone/>
              <a:defRPr sz="800"/>
            </a:lvl7pPr>
            <a:lvl8pPr marL="2540157" indent="0">
              <a:buNone/>
              <a:defRPr sz="800"/>
            </a:lvl8pPr>
            <a:lvl9pPr marL="2903037" indent="0">
              <a:buNone/>
              <a:defRPr sz="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7801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5178" y="432012"/>
            <a:ext cx="2786871" cy="1512041"/>
          </a:xfrm>
        </p:spPr>
        <p:txBody>
          <a:bodyPr anchor="b"/>
          <a:lstStyle>
            <a:lvl1pPr>
              <a:defRPr sz="2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673450" y="933026"/>
            <a:ext cx="4374386" cy="4605124"/>
          </a:xfrm>
        </p:spPr>
        <p:txBody>
          <a:bodyPr/>
          <a:lstStyle>
            <a:lvl1pPr marL="0" indent="0">
              <a:buNone/>
              <a:defRPr sz="2500"/>
            </a:lvl1pPr>
            <a:lvl2pPr marL="362880" indent="0">
              <a:buNone/>
              <a:defRPr sz="2200"/>
            </a:lvl2pPr>
            <a:lvl3pPr marL="725759" indent="0">
              <a:buNone/>
              <a:defRPr sz="1900"/>
            </a:lvl3pPr>
            <a:lvl4pPr marL="1088639" indent="0">
              <a:buNone/>
              <a:defRPr sz="1600"/>
            </a:lvl4pPr>
            <a:lvl5pPr marL="1451519" indent="0">
              <a:buNone/>
              <a:defRPr sz="1600"/>
            </a:lvl5pPr>
            <a:lvl6pPr marL="1814398" indent="0">
              <a:buNone/>
              <a:defRPr sz="1600"/>
            </a:lvl6pPr>
            <a:lvl7pPr marL="2177278" indent="0">
              <a:buNone/>
              <a:defRPr sz="1600"/>
            </a:lvl7pPr>
            <a:lvl8pPr marL="2540157" indent="0">
              <a:buNone/>
              <a:defRPr sz="1600"/>
            </a:lvl8pPr>
            <a:lvl9pPr marL="2903037" indent="0">
              <a:buNone/>
              <a:defRPr sz="16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95178" y="1944052"/>
            <a:ext cx="2786871" cy="3601598"/>
          </a:xfrm>
        </p:spPr>
        <p:txBody>
          <a:bodyPr/>
          <a:lstStyle>
            <a:lvl1pPr marL="0" indent="0">
              <a:buNone/>
              <a:defRPr sz="1300"/>
            </a:lvl1pPr>
            <a:lvl2pPr marL="362880" indent="0">
              <a:buNone/>
              <a:defRPr sz="1100"/>
            </a:lvl2pPr>
            <a:lvl3pPr marL="725759" indent="0">
              <a:buNone/>
              <a:defRPr sz="1000"/>
            </a:lvl3pPr>
            <a:lvl4pPr marL="1088639" indent="0">
              <a:buNone/>
              <a:defRPr sz="800"/>
            </a:lvl4pPr>
            <a:lvl5pPr marL="1451519" indent="0">
              <a:buNone/>
              <a:defRPr sz="800"/>
            </a:lvl5pPr>
            <a:lvl6pPr marL="1814398" indent="0">
              <a:buNone/>
              <a:defRPr sz="800"/>
            </a:lvl6pPr>
            <a:lvl7pPr marL="2177278" indent="0">
              <a:buNone/>
              <a:defRPr sz="800"/>
            </a:lvl7pPr>
            <a:lvl8pPr marL="2540157" indent="0">
              <a:buNone/>
              <a:defRPr sz="800"/>
            </a:lvl8pPr>
            <a:lvl9pPr marL="2903037" indent="0">
              <a:buNone/>
              <a:defRPr sz="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560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77753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183546" y="345009"/>
            <a:ext cx="1863165" cy="549164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94052" y="345009"/>
            <a:ext cx="5481484" cy="549164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4215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594053" y="345010"/>
            <a:ext cx="7452658" cy="1252534"/>
          </a:xfrm>
          <a:prstGeom prst="rect">
            <a:avLst/>
          </a:prstGeom>
        </p:spPr>
        <p:txBody>
          <a:bodyPr vert="horz" lIns="72576" tIns="36288" rIns="72576" bIns="36288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94053" y="1725046"/>
            <a:ext cx="7452658" cy="4111612"/>
          </a:xfrm>
          <a:prstGeom prst="rect">
            <a:avLst/>
          </a:prstGeom>
        </p:spPr>
        <p:txBody>
          <a:bodyPr vert="horz" lIns="72576" tIns="36288" rIns="72576" bIns="36288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94052" y="6006163"/>
            <a:ext cx="1944172" cy="345009"/>
          </a:xfrm>
          <a:prstGeom prst="rect">
            <a:avLst/>
          </a:prstGeom>
        </p:spPr>
        <p:txBody>
          <a:bodyPr vert="horz" lIns="72576" tIns="36288" rIns="72576" bIns="36288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85E3DA-52C1-46F6-BF2E-F512202A8CAC}" type="datetimeFigureOut">
              <a:rPr lang="zh-CN" altLang="en-US" smtClean="0"/>
              <a:t>2017/8/29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2862253" y="6006163"/>
            <a:ext cx="2916258" cy="345009"/>
          </a:xfrm>
          <a:prstGeom prst="rect">
            <a:avLst/>
          </a:prstGeom>
        </p:spPr>
        <p:txBody>
          <a:bodyPr vert="horz" lIns="72576" tIns="36288" rIns="72576" bIns="36288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102539" y="6006163"/>
            <a:ext cx="1944172" cy="345009"/>
          </a:xfrm>
          <a:prstGeom prst="rect">
            <a:avLst/>
          </a:prstGeom>
        </p:spPr>
        <p:txBody>
          <a:bodyPr vert="horz" lIns="72576" tIns="36288" rIns="72576" bIns="36288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49B167-A915-4FC8-B305-59BC6A9555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2324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25759" rtl="0" eaLnBrk="1" latinLnBrk="0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1440" indent="-181440" algn="l" defTabSz="725759" rtl="0" eaLnBrk="1" latinLnBrk="0" hangingPunct="1">
        <a:lnSpc>
          <a:spcPct val="90000"/>
        </a:lnSpc>
        <a:spcBef>
          <a:spcPts val="794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19" indent="-181440" algn="l" defTabSz="725759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07199" indent="-181440" algn="l" defTabSz="725759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70079" indent="-181440" algn="l" defTabSz="725759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632958" indent="-181440" algn="l" defTabSz="725759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995838" indent="-181440" algn="l" defTabSz="725759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358718" indent="-181440" algn="l" defTabSz="725759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21597" indent="-181440" algn="l" defTabSz="725759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084477" indent="-181440" algn="l" defTabSz="725759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72575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62880" algn="l" defTabSz="72575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25759" algn="l" defTabSz="72575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88639" algn="l" defTabSz="72575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51519" algn="l" defTabSz="72575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14398" algn="l" defTabSz="72575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77278" algn="l" defTabSz="72575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40157" algn="l" defTabSz="72575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03037" algn="l" defTabSz="725759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71153"/>
            <a:ext cx="8398650" cy="5895391"/>
          </a:xfrm>
          <a:prstGeom prst="rect">
            <a:avLst/>
          </a:prstGeom>
          <a:noFill/>
        </p:spPr>
        <p:txBody>
          <a:bodyPr wrap="square" lIns="72576" tIns="36288" rIns="72576" bIns="36288" rtlCol="0">
            <a:spAutoFit/>
          </a:bodyPr>
          <a:lstStyle/>
          <a:p>
            <a:pPr>
              <a:lnSpc>
                <a:spcPts val="1500"/>
              </a:lnSpc>
            </a:pPr>
            <a:r>
              <a:rPr lang="en-US" altLang="zh-CN" sz="1800" b="1" dirty="0"/>
              <a:t>Entry Rules</a:t>
            </a:r>
          </a:p>
          <a:p>
            <a:pPr>
              <a:lnSpc>
                <a:spcPts val="1500"/>
              </a:lnSpc>
              <a:spcBef>
                <a:spcPts val="1200"/>
              </a:spcBef>
            </a:pPr>
            <a:endParaRPr lang="en-US" altLang="zh-CN" sz="1800" b="1" dirty="0">
              <a:solidFill>
                <a:srgbClr val="00B050"/>
              </a:solidFill>
            </a:endParaRPr>
          </a:p>
          <a:p>
            <a:pPr marL="226800" indent="-226800">
              <a:lnSpc>
                <a:spcPts val="15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altLang="zh-CN" sz="1800" b="1" dirty="0" smtClean="0">
                <a:solidFill>
                  <a:srgbClr val="00B050"/>
                </a:solidFill>
              </a:rPr>
              <a:t>Buy </a:t>
            </a:r>
            <a:r>
              <a:rPr lang="en-US" altLang="zh-CN" sz="1800" b="1" dirty="0">
                <a:solidFill>
                  <a:srgbClr val="00B050"/>
                </a:solidFill>
              </a:rPr>
              <a:t>signal of a particular pair will be generated once </a:t>
            </a:r>
            <a:r>
              <a:rPr lang="en-US" altLang="zh-CN" sz="1800" b="1" dirty="0" smtClean="0">
                <a:solidFill>
                  <a:srgbClr val="00B050"/>
                </a:solidFill>
              </a:rPr>
              <a:t>all the selected indicators agree in up (if </a:t>
            </a:r>
            <a:r>
              <a:rPr lang="en-US" altLang="zh-CN" sz="1800" b="1" dirty="0">
                <a:solidFill>
                  <a:srgbClr val="00B050"/>
                </a:solidFill>
              </a:rPr>
              <a:t>pair is selected). (Refer to </a:t>
            </a:r>
            <a:r>
              <a:rPr lang="en-US" altLang="zh-CN" sz="1800" b="1" dirty="0" smtClean="0">
                <a:solidFill>
                  <a:srgbClr val="00B050"/>
                </a:solidFill>
              </a:rPr>
              <a:t>screenshot2,3)</a:t>
            </a:r>
          </a:p>
          <a:p>
            <a:pPr marL="952559" lvl="2" indent="-226800">
              <a:lnSpc>
                <a:spcPts val="15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altLang="zh-CN" sz="1800" b="1" dirty="0" smtClean="0"/>
              <a:t>Up day-trend (price&gt;daily open)</a:t>
            </a:r>
          </a:p>
          <a:p>
            <a:pPr marL="952559" lvl="2" indent="-226800">
              <a:lnSpc>
                <a:spcPts val="15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altLang="zh-CN" sz="1800" b="1" dirty="0" smtClean="0"/>
              <a:t>Candle size of mother bar should be within P2 ceiling limit and P2 floor limit</a:t>
            </a:r>
          </a:p>
          <a:p>
            <a:pPr marL="1315439" lvl="3" indent="-226800">
              <a:lnSpc>
                <a:spcPts val="15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altLang="zh-CN" sz="1800" b="1" dirty="0" err="1"/>
              <a:t>e</a:t>
            </a:r>
            <a:r>
              <a:rPr lang="en-US" altLang="zh-CN" sz="1800" b="1" dirty="0" err="1" smtClean="0"/>
              <a:t>g</a:t>
            </a:r>
            <a:r>
              <a:rPr lang="en-US" altLang="zh-CN" sz="1800" b="1" dirty="0" smtClean="0"/>
              <a:t>: ceiling limit=100; floor limit=20, then 20 &lt; P2_Size &lt; 100</a:t>
            </a:r>
          </a:p>
          <a:p>
            <a:pPr marL="952559" lvl="2" indent="-226800">
              <a:lnSpc>
                <a:spcPts val="15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altLang="zh-CN" sz="1800" b="1" dirty="0" smtClean="0"/>
              <a:t>Candle size of inside bar should </a:t>
            </a:r>
            <a:r>
              <a:rPr lang="en-US" altLang="zh-CN" sz="1800" b="1" dirty="0"/>
              <a:t>be within </a:t>
            </a:r>
            <a:r>
              <a:rPr lang="en-US" altLang="zh-CN" sz="1800" b="1" dirty="0" smtClean="0"/>
              <a:t>P1 ceiling </a:t>
            </a:r>
            <a:r>
              <a:rPr lang="en-US" altLang="zh-CN" sz="1800" b="1" dirty="0"/>
              <a:t>limit and </a:t>
            </a:r>
            <a:r>
              <a:rPr lang="en-US" altLang="zh-CN" sz="1800" b="1" dirty="0" smtClean="0"/>
              <a:t>P1 </a:t>
            </a:r>
            <a:r>
              <a:rPr lang="en-US" altLang="zh-CN" sz="1800" b="1" dirty="0"/>
              <a:t>floor </a:t>
            </a:r>
            <a:r>
              <a:rPr lang="en-US" altLang="zh-CN" sz="1800" b="1" dirty="0" smtClean="0"/>
              <a:t>limit; inside bar high&lt;mother bar high; inside bar low&gt;inside bar low</a:t>
            </a:r>
          </a:p>
          <a:p>
            <a:pPr marL="952559" lvl="2" indent="-226800">
              <a:lnSpc>
                <a:spcPts val="15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altLang="zh-CN" sz="1800" b="1" dirty="0" smtClean="0"/>
              <a:t>Price up crosses inside bar high</a:t>
            </a:r>
          </a:p>
          <a:p>
            <a:pPr lvl="2">
              <a:lnSpc>
                <a:spcPts val="1500"/>
              </a:lnSpc>
              <a:spcBef>
                <a:spcPts val="1200"/>
              </a:spcBef>
            </a:pPr>
            <a:endParaRPr lang="en-US" altLang="zh-CN" sz="1800" b="1" dirty="0" smtClean="0"/>
          </a:p>
          <a:p>
            <a:pPr marL="226800" indent="-226800">
              <a:lnSpc>
                <a:spcPts val="15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altLang="zh-CN" sz="1800" b="1" dirty="0" smtClean="0">
                <a:solidFill>
                  <a:srgbClr val="FF0000"/>
                </a:solidFill>
              </a:rPr>
              <a:t>Sell </a:t>
            </a:r>
            <a:r>
              <a:rPr lang="en-US" altLang="zh-CN" sz="1800" b="1" dirty="0">
                <a:solidFill>
                  <a:srgbClr val="FF0000"/>
                </a:solidFill>
              </a:rPr>
              <a:t>signal of a particular pair will be generated once all the selected </a:t>
            </a:r>
            <a:r>
              <a:rPr lang="en-US" altLang="zh-CN" sz="1800" b="1" dirty="0" smtClean="0">
                <a:solidFill>
                  <a:srgbClr val="FF0000"/>
                </a:solidFill>
              </a:rPr>
              <a:t>indicators </a:t>
            </a:r>
            <a:r>
              <a:rPr lang="en-US" altLang="zh-CN" sz="1800" b="1" dirty="0">
                <a:solidFill>
                  <a:srgbClr val="FF0000"/>
                </a:solidFill>
              </a:rPr>
              <a:t>agree in </a:t>
            </a:r>
            <a:r>
              <a:rPr lang="en-US" altLang="zh-CN" sz="1800" b="1" dirty="0" smtClean="0">
                <a:solidFill>
                  <a:srgbClr val="FF0000"/>
                </a:solidFill>
              </a:rPr>
              <a:t>down </a:t>
            </a:r>
            <a:r>
              <a:rPr lang="en-US" altLang="zh-CN" sz="1800" b="1" dirty="0">
                <a:solidFill>
                  <a:srgbClr val="FF0000"/>
                </a:solidFill>
              </a:rPr>
              <a:t>(if pair is selected). (Refer to </a:t>
            </a:r>
            <a:r>
              <a:rPr lang="en-US" altLang="zh-CN" sz="1800" b="1" dirty="0" smtClean="0">
                <a:solidFill>
                  <a:srgbClr val="FF0000"/>
                </a:solidFill>
              </a:rPr>
              <a:t>screenshot2,3)</a:t>
            </a:r>
            <a:endParaRPr lang="en-US" altLang="zh-CN" sz="1800" b="1" dirty="0">
              <a:solidFill>
                <a:srgbClr val="FF0000"/>
              </a:solidFill>
            </a:endParaRPr>
          </a:p>
          <a:p>
            <a:pPr marL="952559" lvl="2" indent="-226800">
              <a:lnSpc>
                <a:spcPts val="15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altLang="zh-CN" sz="1800" b="1" dirty="0" smtClean="0"/>
              <a:t>Down </a:t>
            </a:r>
            <a:r>
              <a:rPr lang="en-US" altLang="zh-CN" sz="1800" b="1" dirty="0"/>
              <a:t>day-trend (</a:t>
            </a:r>
            <a:r>
              <a:rPr lang="en-US" altLang="zh-CN" sz="1800" b="1" dirty="0" smtClean="0"/>
              <a:t>price&lt;daily </a:t>
            </a:r>
            <a:r>
              <a:rPr lang="en-US" altLang="zh-CN" sz="1800" b="1" dirty="0"/>
              <a:t>open)</a:t>
            </a:r>
          </a:p>
          <a:p>
            <a:pPr marL="952559" lvl="2" indent="-226800">
              <a:lnSpc>
                <a:spcPts val="15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altLang="zh-CN" sz="1800" b="1" dirty="0"/>
              <a:t>Candle size of mother bar should be within P2 ceiling limit and P2 floor limit</a:t>
            </a:r>
          </a:p>
          <a:p>
            <a:pPr marL="1315439" lvl="3" indent="-226800">
              <a:lnSpc>
                <a:spcPts val="15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altLang="zh-CN" sz="1800" b="1" dirty="0" err="1"/>
              <a:t>eg</a:t>
            </a:r>
            <a:r>
              <a:rPr lang="en-US" altLang="zh-CN" sz="1800" b="1" dirty="0"/>
              <a:t>: ceiling limit=100; floor limit=20, then 20 &lt; P2_Size &lt; </a:t>
            </a:r>
            <a:r>
              <a:rPr lang="en-US" altLang="zh-CN" sz="1800" b="1" dirty="0" smtClean="0"/>
              <a:t>100</a:t>
            </a:r>
          </a:p>
          <a:p>
            <a:pPr marL="952559" lvl="2" indent="-226800">
              <a:lnSpc>
                <a:spcPts val="15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altLang="zh-CN" sz="1800" b="1" dirty="0"/>
              <a:t>Candle size of inside bar should be within P1 ceiling limit and P1 floor limit; inside bar high&lt;mother bar high; inside bar low&gt;inside bar </a:t>
            </a:r>
            <a:r>
              <a:rPr lang="en-US" altLang="zh-CN" sz="1800" b="1" dirty="0" smtClean="0"/>
              <a:t>low</a:t>
            </a:r>
            <a:endParaRPr lang="en-US" altLang="zh-CN" sz="1800" b="1" dirty="0"/>
          </a:p>
          <a:p>
            <a:pPr marL="952559" lvl="2" indent="-226800">
              <a:lnSpc>
                <a:spcPts val="15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altLang="zh-CN" sz="1800" b="1" dirty="0"/>
              <a:t>Price </a:t>
            </a:r>
            <a:r>
              <a:rPr lang="en-US" altLang="zh-CN" sz="1800" b="1" dirty="0" smtClean="0"/>
              <a:t>down crosses </a:t>
            </a:r>
            <a:r>
              <a:rPr lang="en-US" altLang="zh-CN" sz="1800" b="1" dirty="0"/>
              <a:t>inside bar </a:t>
            </a:r>
            <a:r>
              <a:rPr lang="en-US" altLang="zh-CN" sz="1800" b="1" dirty="0" smtClean="0"/>
              <a:t>low</a:t>
            </a:r>
            <a:endParaRPr lang="en-US" altLang="zh-CN" sz="1800" b="1" dirty="0"/>
          </a:p>
        </p:txBody>
      </p:sp>
      <p:grpSp>
        <p:nvGrpSpPr>
          <p:cNvPr id="13" name="Group 12"/>
          <p:cNvGrpSpPr/>
          <p:nvPr/>
        </p:nvGrpSpPr>
        <p:grpSpPr>
          <a:xfrm>
            <a:off x="4084320" y="1244839"/>
            <a:ext cx="410367" cy="434180"/>
            <a:chOff x="4114800" y="2901950"/>
            <a:chExt cx="410367" cy="434180"/>
          </a:xfrm>
        </p:grpSpPr>
        <p:pic>
          <p:nvPicPr>
            <p:cNvPr id="10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4671"/>
            <a:stretch/>
          </p:blipFill>
          <p:spPr bwMode="auto">
            <a:xfrm>
              <a:off x="4114800" y="2901950"/>
              <a:ext cx="409575" cy="2389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2" name="Picture 4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5329" b="35798"/>
            <a:stretch/>
          </p:blipFill>
          <p:spPr bwMode="auto">
            <a:xfrm>
              <a:off x="4115592" y="3140868"/>
              <a:ext cx="409575" cy="1952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4" name="Group 13"/>
          <p:cNvGrpSpPr/>
          <p:nvPr/>
        </p:nvGrpSpPr>
        <p:grpSpPr>
          <a:xfrm>
            <a:off x="4385539" y="4034235"/>
            <a:ext cx="409575" cy="412751"/>
            <a:chOff x="4999903" y="3021409"/>
            <a:chExt cx="409575" cy="412751"/>
          </a:xfrm>
        </p:grpSpPr>
        <p:pic>
          <p:nvPicPr>
            <p:cNvPr id="11" name="Picture 3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2707" b="11589"/>
            <a:stretch/>
          </p:blipFill>
          <p:spPr bwMode="auto">
            <a:xfrm>
              <a:off x="4999903" y="3260328"/>
              <a:ext cx="409575" cy="1738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5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4671"/>
            <a:stretch/>
          </p:blipFill>
          <p:spPr bwMode="auto">
            <a:xfrm>
              <a:off x="4999903" y="3021409"/>
              <a:ext cx="409575" cy="2389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6" name="Group 15"/>
          <p:cNvGrpSpPr/>
          <p:nvPr/>
        </p:nvGrpSpPr>
        <p:grpSpPr>
          <a:xfrm>
            <a:off x="7105968" y="4706938"/>
            <a:ext cx="647700" cy="471487"/>
            <a:chOff x="3529013" y="3316288"/>
            <a:chExt cx="647700" cy="471487"/>
          </a:xfrm>
        </p:grpSpPr>
        <p:pic>
          <p:nvPicPr>
            <p:cNvPr id="15" name="Picture 5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7246"/>
            <a:stretch/>
          </p:blipFill>
          <p:spPr bwMode="auto">
            <a:xfrm>
              <a:off x="3529013" y="3316288"/>
              <a:ext cx="647700" cy="2809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9" name="Picture 5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6909" b="4106"/>
            <a:stretch/>
          </p:blipFill>
          <p:spPr bwMode="auto">
            <a:xfrm>
              <a:off x="3529013" y="3597275"/>
              <a:ext cx="647700" cy="1905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7" name="Group 16"/>
          <p:cNvGrpSpPr/>
          <p:nvPr/>
        </p:nvGrpSpPr>
        <p:grpSpPr>
          <a:xfrm>
            <a:off x="7096411" y="1943418"/>
            <a:ext cx="648492" cy="466328"/>
            <a:chOff x="2693988" y="3392488"/>
            <a:chExt cx="648492" cy="466328"/>
          </a:xfrm>
        </p:grpSpPr>
        <p:pic>
          <p:nvPicPr>
            <p:cNvPr id="30" name="Picture 5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8889" b="30555"/>
            <a:stretch/>
          </p:blipFill>
          <p:spPr bwMode="auto">
            <a:xfrm>
              <a:off x="2694780" y="3657998"/>
              <a:ext cx="647700" cy="2008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1" name="Picture 5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7246"/>
            <a:stretch/>
          </p:blipFill>
          <p:spPr bwMode="auto">
            <a:xfrm>
              <a:off x="2693988" y="3392488"/>
              <a:ext cx="647700" cy="2809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0" name="Group 19"/>
          <p:cNvGrpSpPr/>
          <p:nvPr/>
        </p:nvGrpSpPr>
        <p:grpSpPr>
          <a:xfrm>
            <a:off x="7221219" y="2618821"/>
            <a:ext cx="676275" cy="429020"/>
            <a:chOff x="1917700" y="2595961"/>
            <a:chExt cx="676275" cy="429020"/>
          </a:xfrm>
        </p:grpSpPr>
        <p:pic>
          <p:nvPicPr>
            <p:cNvPr id="18" name="Picture 6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6651"/>
            <a:stretch/>
          </p:blipFill>
          <p:spPr bwMode="auto">
            <a:xfrm>
              <a:off x="1917700" y="2595961"/>
              <a:ext cx="676275" cy="268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2" name="Picture 6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4040" b="27192"/>
            <a:stretch/>
          </p:blipFill>
          <p:spPr bwMode="auto">
            <a:xfrm>
              <a:off x="1917700" y="2848768"/>
              <a:ext cx="676275" cy="176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9" name="Group 18"/>
          <p:cNvGrpSpPr/>
          <p:nvPr/>
        </p:nvGrpSpPr>
        <p:grpSpPr>
          <a:xfrm>
            <a:off x="7221219" y="5437310"/>
            <a:ext cx="676275" cy="413741"/>
            <a:chOff x="2693988" y="2621758"/>
            <a:chExt cx="676275" cy="413741"/>
          </a:xfrm>
        </p:grpSpPr>
        <p:pic>
          <p:nvPicPr>
            <p:cNvPr id="41" name="Picture 6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481" b="70837"/>
            <a:stretch/>
          </p:blipFill>
          <p:spPr bwMode="auto">
            <a:xfrm>
              <a:off x="2693988" y="2881115"/>
              <a:ext cx="676275" cy="1543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3" name="Picture 6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6651"/>
            <a:stretch/>
          </p:blipFill>
          <p:spPr bwMode="auto">
            <a:xfrm>
              <a:off x="2693988" y="2621758"/>
              <a:ext cx="676275" cy="268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3" name="Group 22"/>
          <p:cNvGrpSpPr/>
          <p:nvPr/>
        </p:nvGrpSpPr>
        <p:grpSpPr>
          <a:xfrm>
            <a:off x="4005737" y="2828561"/>
            <a:ext cx="1628775" cy="660192"/>
            <a:chOff x="4085112" y="2793636"/>
            <a:chExt cx="1628775" cy="660192"/>
          </a:xfrm>
        </p:grpSpPr>
        <p:pic>
          <p:nvPicPr>
            <p:cNvPr id="1032" name="Picture 8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085112" y="2793636"/>
              <a:ext cx="1628775" cy="5077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1" name="Picture 7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150" b="25313"/>
            <a:stretch/>
          </p:blipFill>
          <p:spPr bwMode="auto">
            <a:xfrm>
              <a:off x="4085112" y="3269677"/>
              <a:ext cx="1628775" cy="18415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4" name="Group 23"/>
          <p:cNvGrpSpPr/>
          <p:nvPr/>
        </p:nvGrpSpPr>
        <p:grpSpPr>
          <a:xfrm>
            <a:off x="4222377" y="5642879"/>
            <a:ext cx="1632459" cy="668744"/>
            <a:chOff x="4301328" y="5574503"/>
            <a:chExt cx="1632459" cy="668744"/>
          </a:xfrm>
        </p:grpSpPr>
        <p:pic>
          <p:nvPicPr>
            <p:cNvPr id="47" name="Picture 8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301328" y="5574503"/>
              <a:ext cx="1628775" cy="5077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3" name="Picture 9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885" b="11078"/>
            <a:stretch/>
          </p:blipFill>
          <p:spPr bwMode="auto">
            <a:xfrm>
              <a:off x="4305012" y="6052747"/>
              <a:ext cx="1628775" cy="1905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86833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3497582" y="1675825"/>
            <a:ext cx="4648200" cy="727912"/>
            <a:chOff x="502921" y="1408707"/>
            <a:chExt cx="4648200" cy="727912"/>
          </a:xfrm>
        </p:grpSpPr>
        <p:pic>
          <p:nvPicPr>
            <p:cNvPr id="44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5263" b="4147"/>
            <a:stretch/>
          </p:blipFill>
          <p:spPr bwMode="auto">
            <a:xfrm>
              <a:off x="502921" y="1942944"/>
              <a:ext cx="4648200" cy="1936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0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9737"/>
            <a:stretch/>
          </p:blipFill>
          <p:spPr bwMode="auto">
            <a:xfrm>
              <a:off x="502921" y="1408707"/>
              <a:ext cx="4648200" cy="5534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27" r="41671" b="75388"/>
          <a:stretch/>
        </p:blipFill>
        <p:spPr>
          <a:xfrm>
            <a:off x="1584960" y="927571"/>
            <a:ext cx="1127760" cy="15099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33" t="8467" r="32452" b="43204"/>
          <a:stretch/>
        </p:blipFill>
        <p:spPr>
          <a:xfrm>
            <a:off x="0" y="2793199"/>
            <a:ext cx="2712720" cy="313182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882232" y="1952546"/>
            <a:ext cx="339996" cy="4849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76" tIns="36288" rIns="72576" bIns="36288" rtlCol="0" anchor="ctr"/>
          <a:lstStyle/>
          <a:p>
            <a:pPr algn="ctr"/>
            <a:endParaRPr lang="zh-CN" altLang="en-US">
              <a:ln>
                <a:solidFill>
                  <a:srgbClr val="FF0000"/>
                </a:solidFill>
              </a:ln>
              <a:noFill/>
            </a:endParaRPr>
          </a:p>
        </p:txBody>
      </p:sp>
      <p:pic>
        <p:nvPicPr>
          <p:cNvPr id="26" name="Picture 8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92"/>
          <a:stretch/>
        </p:blipFill>
        <p:spPr bwMode="auto">
          <a:xfrm>
            <a:off x="6487931" y="1741955"/>
            <a:ext cx="1628775" cy="464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5268336" y="1939333"/>
            <a:ext cx="1094364" cy="495737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76" tIns="36288" rIns="72576" bIns="36288" rtlCol="0" anchor="ctr"/>
          <a:lstStyle/>
          <a:p>
            <a:pPr algn="ctr"/>
            <a:endParaRPr lang="zh-CN" altLang="en-US">
              <a:ln>
                <a:solidFill>
                  <a:srgbClr val="FF0000"/>
                </a:solidFill>
              </a:ln>
              <a:noFill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474098" y="1830139"/>
            <a:ext cx="1580242" cy="603789"/>
          </a:xfrm>
          <a:prstGeom prst="rect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76" tIns="36288" rIns="72576" bIns="36288" rtlCol="0" anchor="ctr"/>
          <a:lstStyle/>
          <a:p>
            <a:pPr algn="ctr"/>
            <a:endParaRPr lang="zh-CN" altLang="en-US">
              <a:ln>
                <a:solidFill>
                  <a:srgbClr val="FF0000"/>
                </a:solidFill>
              </a:ln>
              <a:noFill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 flipH="1" flipV="1">
            <a:off x="2369820" y="1409700"/>
            <a:ext cx="2502605" cy="61611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 rot="20298127">
            <a:off x="2636780" y="2915107"/>
            <a:ext cx="3170346" cy="350284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800" b="1" dirty="0" smtClean="0">
                <a:solidFill>
                  <a:srgbClr val="FFC000"/>
                </a:solidFill>
              </a:rPr>
              <a:t>2 Mother bar size is within limit</a:t>
            </a:r>
            <a:endParaRPr lang="zh-CN" altLang="en-US" sz="1800" b="1" dirty="0">
              <a:solidFill>
                <a:srgbClr val="FFC000"/>
              </a:solidFill>
            </a:endParaRPr>
          </a:p>
        </p:txBody>
      </p:sp>
      <p:cxnSp>
        <p:nvCxnSpPr>
          <p:cNvPr id="14" name="Straight Arrow Connector 13"/>
          <p:cNvCxnSpPr>
            <a:endCxn id="38" idx="3"/>
          </p:cNvCxnSpPr>
          <p:nvPr/>
        </p:nvCxnSpPr>
        <p:spPr>
          <a:xfrm flipH="1">
            <a:off x="2654559" y="2433929"/>
            <a:ext cx="2883196" cy="1120883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5429458" y="4255814"/>
            <a:ext cx="3285634" cy="350284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800" b="1" dirty="0" smtClean="0">
                <a:solidFill>
                  <a:schemeClr val="accent5"/>
                </a:solidFill>
              </a:rPr>
              <a:t>4 Price up crosses inside bar high</a:t>
            </a:r>
            <a:endParaRPr lang="zh-CN" altLang="en-US" sz="1800" b="1" dirty="0">
              <a:solidFill>
                <a:schemeClr val="accent5"/>
              </a:solidFill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 flipH="1">
            <a:off x="2035020" y="4182313"/>
            <a:ext cx="5229199" cy="1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 rot="870062">
            <a:off x="2728867" y="1371867"/>
            <a:ext cx="1406915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b="1" dirty="0" smtClean="0">
                <a:solidFill>
                  <a:srgbClr val="FF0000"/>
                </a:solidFill>
              </a:rPr>
              <a:t>1 Up day trend</a:t>
            </a:r>
            <a:endParaRPr lang="zh-CN" altLang="en-US" sz="1600" b="1" dirty="0">
              <a:solidFill>
                <a:srgbClr val="FF0000"/>
              </a:solidFill>
            </a:endParaRPr>
          </a:p>
        </p:txBody>
      </p:sp>
      <p:cxnSp>
        <p:nvCxnSpPr>
          <p:cNvPr id="42" name="Straight Arrow Connector 41"/>
          <p:cNvCxnSpPr/>
          <p:nvPr/>
        </p:nvCxnSpPr>
        <p:spPr>
          <a:xfrm flipH="1">
            <a:off x="1680516" y="3690780"/>
            <a:ext cx="125424" cy="365286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flipH="1" flipV="1">
            <a:off x="1878233" y="4897807"/>
            <a:ext cx="653262" cy="564354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1523746" y="3395059"/>
            <a:ext cx="1130813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</a:rPr>
              <a:t>Mother Bar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flipV="1">
            <a:off x="7264219" y="2433929"/>
            <a:ext cx="0" cy="174838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2263140" y="5424698"/>
            <a:ext cx="992955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</a:rPr>
              <a:t>Inside Bar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6616" y="1160383"/>
            <a:ext cx="1085929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</a:rPr>
              <a:t>Daily Chart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cxnSp>
        <p:nvCxnSpPr>
          <p:cNvPr id="46" name="Straight Arrow Connector 45"/>
          <p:cNvCxnSpPr>
            <a:stCxn id="45" idx="3"/>
          </p:cNvCxnSpPr>
          <p:nvPr/>
        </p:nvCxnSpPr>
        <p:spPr>
          <a:xfrm flipV="1">
            <a:off x="1102545" y="1299976"/>
            <a:ext cx="465206" cy="20160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 flipH="1">
            <a:off x="2948940" y="2437496"/>
            <a:ext cx="3137456" cy="3024665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 rot="18929119">
            <a:off x="2665630" y="3745939"/>
            <a:ext cx="4419086" cy="627283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800" b="1" dirty="0" smtClean="0">
                <a:solidFill>
                  <a:srgbClr val="FFC000"/>
                </a:solidFill>
              </a:rPr>
              <a:t>3 Inside bar size is within limit and inside bar</a:t>
            </a:r>
          </a:p>
          <a:p>
            <a:r>
              <a:rPr lang="en-US" altLang="zh-CN" sz="1800" b="1" dirty="0">
                <a:solidFill>
                  <a:srgbClr val="FFC000"/>
                </a:solidFill>
              </a:rPr>
              <a:t> </a:t>
            </a:r>
            <a:r>
              <a:rPr lang="en-US" altLang="zh-CN" sz="1800" b="1" dirty="0" smtClean="0">
                <a:solidFill>
                  <a:srgbClr val="FFC000"/>
                </a:solidFill>
              </a:rPr>
              <a:t>   is inside mother bar</a:t>
            </a:r>
            <a:endParaRPr lang="zh-CN" altLang="en-US" sz="18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1371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33" t="8467" r="32452" b="43204"/>
          <a:stretch/>
        </p:blipFill>
        <p:spPr>
          <a:xfrm>
            <a:off x="0" y="1264794"/>
            <a:ext cx="4343400" cy="5014431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4671060" y="3322854"/>
            <a:ext cx="938453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</a:rPr>
              <a:t>Buy Price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58" name="文本框 2"/>
          <p:cNvSpPr txBox="1"/>
          <p:nvPr/>
        </p:nvSpPr>
        <p:spPr>
          <a:xfrm>
            <a:off x="61465" y="652051"/>
            <a:ext cx="2789922" cy="381061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</a:rPr>
              <a:t>Take Profit and Stop Loss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cxnSp>
        <p:nvCxnSpPr>
          <p:cNvPr id="2058" name="Straight Connector 2057"/>
          <p:cNvCxnSpPr/>
          <p:nvPr/>
        </p:nvCxnSpPr>
        <p:spPr>
          <a:xfrm>
            <a:off x="2377440" y="5318760"/>
            <a:ext cx="230886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2438938" y="3505200"/>
            <a:ext cx="2247362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2438938" y="1749432"/>
            <a:ext cx="2125442" cy="0"/>
          </a:xfrm>
          <a:prstGeom prst="line">
            <a:avLst/>
          </a:prstGeom>
          <a:ln w="28575">
            <a:solidFill>
              <a:srgbClr val="00FF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4756357" y="5159007"/>
            <a:ext cx="3810842" cy="565727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</a:rPr>
              <a:t>Stop loss is place at inside bar low + spread</a:t>
            </a:r>
          </a:p>
          <a:p>
            <a:r>
              <a:rPr lang="en-US" altLang="zh-CN" sz="1600" b="1" dirty="0" smtClean="0">
                <a:solidFill>
                  <a:schemeClr val="bg1"/>
                </a:solidFill>
              </a:rPr>
              <a:t>(for buy order)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2061" name="Right Brace 2060"/>
          <p:cNvSpPr/>
          <p:nvPr/>
        </p:nvSpPr>
        <p:spPr>
          <a:xfrm>
            <a:off x="4152900" y="3528327"/>
            <a:ext cx="411480" cy="1737093"/>
          </a:xfrm>
          <a:prstGeom prst="rightBrac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TextBox 66"/>
          <p:cNvSpPr txBox="1"/>
          <p:nvPr/>
        </p:nvSpPr>
        <p:spPr>
          <a:xfrm>
            <a:off x="4756357" y="4237120"/>
            <a:ext cx="658505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b="1" dirty="0" smtClean="0">
                <a:solidFill>
                  <a:schemeClr val="accent4"/>
                </a:solidFill>
              </a:rPr>
              <a:t>X pips</a:t>
            </a:r>
            <a:endParaRPr lang="zh-CN" altLang="en-US" sz="1600" b="1" dirty="0">
              <a:solidFill>
                <a:schemeClr val="accent4"/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4550332" y="1466568"/>
            <a:ext cx="4203321" cy="565727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</a:rPr>
              <a:t>Take profit is place at (x* take-</a:t>
            </a:r>
            <a:r>
              <a:rPr lang="en-US" altLang="zh-CN" sz="1600" b="1" dirty="0" err="1" smtClean="0">
                <a:solidFill>
                  <a:schemeClr val="bg1"/>
                </a:solidFill>
              </a:rPr>
              <a:t>profit_multiplier</a:t>
            </a:r>
            <a:r>
              <a:rPr lang="en-US" altLang="zh-CN" sz="1600" b="1" dirty="0" smtClean="0">
                <a:solidFill>
                  <a:schemeClr val="bg1"/>
                </a:solidFill>
              </a:rPr>
              <a:t>)</a:t>
            </a:r>
          </a:p>
          <a:p>
            <a:r>
              <a:rPr lang="en-US" altLang="zh-CN" sz="1600" b="1" dirty="0" smtClean="0">
                <a:solidFill>
                  <a:schemeClr val="bg1"/>
                </a:solidFill>
              </a:rPr>
              <a:t>Pips away from buy price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70" name="Right Brace 69"/>
          <p:cNvSpPr/>
          <p:nvPr/>
        </p:nvSpPr>
        <p:spPr>
          <a:xfrm>
            <a:off x="4130040" y="1760487"/>
            <a:ext cx="411480" cy="1722120"/>
          </a:xfrm>
          <a:prstGeom prst="rightBrac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TextBox 70"/>
          <p:cNvSpPr txBox="1"/>
          <p:nvPr/>
        </p:nvSpPr>
        <p:spPr>
          <a:xfrm>
            <a:off x="4730539" y="2461794"/>
            <a:ext cx="2741895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b="1" dirty="0" smtClean="0">
                <a:solidFill>
                  <a:schemeClr val="accent4"/>
                </a:solidFill>
              </a:rPr>
              <a:t>X * take-</a:t>
            </a:r>
            <a:r>
              <a:rPr lang="en-US" altLang="zh-CN" sz="1600" b="1" dirty="0" err="1" smtClean="0">
                <a:solidFill>
                  <a:schemeClr val="accent4"/>
                </a:solidFill>
              </a:rPr>
              <a:t>profit_multiplier</a:t>
            </a:r>
            <a:r>
              <a:rPr lang="en-US" altLang="zh-CN" sz="1600" b="1" dirty="0" smtClean="0">
                <a:solidFill>
                  <a:schemeClr val="accent4"/>
                </a:solidFill>
              </a:rPr>
              <a:t> pips</a:t>
            </a:r>
            <a:endParaRPr lang="zh-CN" altLang="en-US" sz="1600" b="1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6632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58"/>
          <a:stretch/>
        </p:blipFill>
        <p:spPr>
          <a:xfrm>
            <a:off x="1" y="1035613"/>
            <a:ext cx="8640762" cy="4908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5024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069" b="34368"/>
          <a:stretch/>
        </p:blipFill>
        <p:spPr>
          <a:xfrm>
            <a:off x="1888580" y="511472"/>
            <a:ext cx="4001680" cy="5276047"/>
          </a:xfrm>
          <a:prstGeom prst="rect">
            <a:avLst/>
          </a:prstGeom>
        </p:spPr>
      </p:pic>
      <p:cxnSp>
        <p:nvCxnSpPr>
          <p:cNvPr id="8" name="直接箭头连接符 7"/>
          <p:cNvCxnSpPr/>
          <p:nvPr/>
        </p:nvCxnSpPr>
        <p:spPr>
          <a:xfrm flipV="1">
            <a:off x="1730404" y="1640485"/>
            <a:ext cx="443977" cy="110268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0" y="1545131"/>
            <a:ext cx="1785608" cy="350284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800" dirty="0" smtClean="0"/>
              <a:t>1 Pair Tick Button</a:t>
            </a:r>
            <a:endParaRPr lang="zh-CN" altLang="en-US" sz="1800" dirty="0"/>
          </a:p>
        </p:txBody>
      </p:sp>
      <p:cxnSp>
        <p:nvCxnSpPr>
          <p:cNvPr id="12" name="直接箭头连接符 11"/>
          <p:cNvCxnSpPr/>
          <p:nvPr/>
        </p:nvCxnSpPr>
        <p:spPr>
          <a:xfrm flipV="1">
            <a:off x="1820604" y="2774613"/>
            <a:ext cx="629558" cy="9290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0" y="2681713"/>
            <a:ext cx="1888457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2 Pair Symbol Button</a:t>
            </a:r>
            <a:endParaRPr lang="zh-CN" altLang="en-US" sz="1600" dirty="0"/>
          </a:p>
        </p:txBody>
      </p:sp>
      <p:cxnSp>
        <p:nvCxnSpPr>
          <p:cNvPr id="18" name="直接箭头连接符 17"/>
          <p:cNvCxnSpPr/>
          <p:nvPr/>
        </p:nvCxnSpPr>
        <p:spPr>
          <a:xfrm flipV="1">
            <a:off x="1745644" y="3706008"/>
            <a:ext cx="1591916" cy="23756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219867" y="3571721"/>
            <a:ext cx="1565741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3 Spread Column</a:t>
            </a:r>
            <a:endParaRPr lang="zh-CN" altLang="en-US" sz="1600" dirty="0"/>
          </a:p>
        </p:txBody>
      </p:sp>
      <p:sp>
        <p:nvSpPr>
          <p:cNvPr id="37" name="文本框 36"/>
          <p:cNvSpPr txBox="1"/>
          <p:nvPr/>
        </p:nvSpPr>
        <p:spPr>
          <a:xfrm>
            <a:off x="5963457" y="2362207"/>
            <a:ext cx="2689894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5 Mother Bar Size Status Panel</a:t>
            </a:r>
            <a:endParaRPr lang="zh-CN" altLang="en-US" sz="1600" dirty="0"/>
          </a:p>
        </p:txBody>
      </p:sp>
      <p:cxnSp>
        <p:nvCxnSpPr>
          <p:cNvPr id="38" name="直接箭头连接符 37"/>
          <p:cNvCxnSpPr/>
          <p:nvPr/>
        </p:nvCxnSpPr>
        <p:spPr>
          <a:xfrm flipH="1">
            <a:off x="5050440" y="2519067"/>
            <a:ext cx="893160" cy="0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36"/>
          <p:cNvSpPr txBox="1"/>
          <p:nvPr/>
        </p:nvSpPr>
        <p:spPr>
          <a:xfrm>
            <a:off x="6016797" y="1461727"/>
            <a:ext cx="2192835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4 Day Trend Status Panel</a:t>
            </a:r>
            <a:endParaRPr lang="zh-CN" altLang="en-US" sz="1600" dirty="0"/>
          </a:p>
        </p:txBody>
      </p:sp>
      <p:cxnSp>
        <p:nvCxnSpPr>
          <p:cNvPr id="20" name="直接箭头连接符 11"/>
          <p:cNvCxnSpPr/>
          <p:nvPr/>
        </p:nvCxnSpPr>
        <p:spPr>
          <a:xfrm flipH="1">
            <a:off x="4274053" y="1640485"/>
            <a:ext cx="1773224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箭头连接符 11"/>
          <p:cNvCxnSpPr/>
          <p:nvPr/>
        </p:nvCxnSpPr>
        <p:spPr>
          <a:xfrm flipH="1">
            <a:off x="5759953" y="3454045"/>
            <a:ext cx="287324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36"/>
          <p:cNvSpPr txBox="1"/>
          <p:nvPr/>
        </p:nvSpPr>
        <p:spPr>
          <a:xfrm>
            <a:off x="6033187" y="3252215"/>
            <a:ext cx="2550433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6 Inside Bar Size Status Panel</a:t>
            </a:r>
            <a:endParaRPr lang="zh-CN" altLang="en-US" sz="1600" dirty="0"/>
          </a:p>
        </p:txBody>
      </p:sp>
    </p:spTree>
    <p:extLst>
      <p:ext uri="{BB962C8B-B14F-4D97-AF65-F5344CB8AC3E}">
        <p14:creationId xmlns:p14="http://schemas.microsoft.com/office/powerpoint/2010/main" val="38954044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37" r="58145" b="62624"/>
          <a:stretch/>
        </p:blipFill>
        <p:spPr>
          <a:xfrm>
            <a:off x="3127771" y="1127929"/>
            <a:ext cx="2933700" cy="4114462"/>
          </a:xfrm>
          <a:prstGeom prst="rect">
            <a:avLst/>
          </a:prstGeom>
        </p:spPr>
      </p:pic>
      <p:cxnSp>
        <p:nvCxnSpPr>
          <p:cNvPr id="8" name="直接箭头连接符 7"/>
          <p:cNvCxnSpPr/>
          <p:nvPr/>
        </p:nvCxnSpPr>
        <p:spPr>
          <a:xfrm>
            <a:off x="2664221" y="3372192"/>
            <a:ext cx="593329" cy="0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146692" y="3211126"/>
            <a:ext cx="2572683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7 Price Breakout Status Panel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6181809" y="1752641"/>
            <a:ext cx="1359209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Inside Bar Low</a:t>
            </a:r>
            <a:endParaRPr lang="zh-CN" altLang="en-US" sz="1600" dirty="0"/>
          </a:p>
        </p:txBody>
      </p:sp>
      <p:cxnSp>
        <p:nvCxnSpPr>
          <p:cNvPr id="12" name="直接箭头连接符 11"/>
          <p:cNvCxnSpPr/>
          <p:nvPr/>
        </p:nvCxnSpPr>
        <p:spPr>
          <a:xfrm flipH="1">
            <a:off x="5811281" y="1912394"/>
            <a:ext cx="412223" cy="9499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3"/>
          <p:cNvSpPr txBox="1"/>
          <p:nvPr/>
        </p:nvSpPr>
        <p:spPr>
          <a:xfrm>
            <a:off x="1550876" y="1828582"/>
            <a:ext cx="1395309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Inside Bar High</a:t>
            </a:r>
            <a:endParaRPr lang="zh-CN" altLang="en-US" sz="1600" dirty="0"/>
          </a:p>
        </p:txBody>
      </p:sp>
      <p:cxnSp>
        <p:nvCxnSpPr>
          <p:cNvPr id="16" name="直接箭头连接符 11"/>
          <p:cNvCxnSpPr/>
          <p:nvPr/>
        </p:nvCxnSpPr>
        <p:spPr>
          <a:xfrm>
            <a:off x="2882900" y="2007384"/>
            <a:ext cx="420132" cy="4749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箭头连接符 7"/>
          <p:cNvCxnSpPr/>
          <p:nvPr/>
        </p:nvCxnSpPr>
        <p:spPr>
          <a:xfrm flipH="1">
            <a:off x="4768850" y="1441450"/>
            <a:ext cx="1454654" cy="546885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3"/>
          <p:cNvSpPr txBox="1"/>
          <p:nvPr/>
        </p:nvSpPr>
        <p:spPr>
          <a:xfrm>
            <a:off x="6270709" y="1281697"/>
            <a:ext cx="1241613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Current Price</a:t>
            </a:r>
            <a:endParaRPr lang="zh-CN" altLang="en-US" sz="1600" dirty="0"/>
          </a:p>
        </p:txBody>
      </p:sp>
    </p:spTree>
    <p:extLst>
      <p:ext uri="{BB962C8B-B14F-4D97-AF65-F5344CB8AC3E}">
        <p14:creationId xmlns:p14="http://schemas.microsoft.com/office/powerpoint/2010/main" val="38249732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640763" cy="648017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310088" y="367953"/>
            <a:ext cx="1225326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/>
              <a:t>8</a:t>
            </a:r>
            <a:r>
              <a:rPr lang="en-US" altLang="zh-CN" sz="1600" dirty="0" smtClean="0"/>
              <a:t> Buy Button</a:t>
            </a:r>
            <a:endParaRPr lang="zh-CN" altLang="en-US" sz="1600" dirty="0"/>
          </a:p>
        </p:txBody>
      </p:sp>
      <p:sp>
        <p:nvSpPr>
          <p:cNvPr id="6" name="文本框 5"/>
          <p:cNvSpPr txBox="1"/>
          <p:nvPr/>
        </p:nvSpPr>
        <p:spPr>
          <a:xfrm>
            <a:off x="1342566" y="1420912"/>
            <a:ext cx="1202884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/>
              <a:t>9</a:t>
            </a:r>
            <a:r>
              <a:rPr lang="en-US" altLang="zh-CN" sz="1600" dirty="0" smtClean="0"/>
              <a:t> Sell Button</a:t>
            </a:r>
            <a:endParaRPr lang="zh-CN" altLang="en-US" sz="1600" dirty="0"/>
          </a:p>
        </p:txBody>
      </p:sp>
      <p:sp>
        <p:nvSpPr>
          <p:cNvPr id="7" name="文本框 6"/>
          <p:cNvSpPr txBox="1"/>
          <p:nvPr/>
        </p:nvSpPr>
        <p:spPr>
          <a:xfrm>
            <a:off x="1082857" y="2307595"/>
            <a:ext cx="1464174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10 Close Button</a:t>
            </a:r>
            <a:endParaRPr lang="zh-CN" altLang="en-US" sz="1600" dirty="0"/>
          </a:p>
        </p:txBody>
      </p:sp>
      <p:cxnSp>
        <p:nvCxnSpPr>
          <p:cNvPr id="8" name="直接箭头连接符 7"/>
          <p:cNvCxnSpPr/>
          <p:nvPr/>
        </p:nvCxnSpPr>
        <p:spPr>
          <a:xfrm>
            <a:off x="2514142" y="547355"/>
            <a:ext cx="290530" cy="0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箭头连接符 10"/>
          <p:cNvCxnSpPr/>
          <p:nvPr/>
        </p:nvCxnSpPr>
        <p:spPr>
          <a:xfrm flipV="1">
            <a:off x="2502465" y="1591975"/>
            <a:ext cx="647989" cy="82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/>
          <p:nvPr/>
        </p:nvCxnSpPr>
        <p:spPr>
          <a:xfrm flipV="1">
            <a:off x="2514142" y="2451959"/>
            <a:ext cx="859149" cy="15880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5870542" y="535520"/>
            <a:ext cx="2087229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11 Buy Volume Column</a:t>
            </a:r>
            <a:endParaRPr lang="zh-CN" altLang="en-US" sz="1600" dirty="0"/>
          </a:p>
        </p:txBody>
      </p:sp>
      <p:sp>
        <p:nvSpPr>
          <p:cNvPr id="20" name="文本框 19"/>
          <p:cNvSpPr txBox="1"/>
          <p:nvPr/>
        </p:nvSpPr>
        <p:spPr>
          <a:xfrm>
            <a:off x="5907291" y="956828"/>
            <a:ext cx="2064787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12 Sell Volume Column</a:t>
            </a:r>
            <a:endParaRPr lang="zh-CN" altLang="en-US" sz="1600" dirty="0"/>
          </a:p>
        </p:txBody>
      </p:sp>
      <p:sp>
        <p:nvSpPr>
          <p:cNvPr id="21" name="文本框 20"/>
          <p:cNvSpPr txBox="1"/>
          <p:nvPr/>
        </p:nvSpPr>
        <p:spPr>
          <a:xfrm>
            <a:off x="5966449" y="1634648"/>
            <a:ext cx="1702188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13 Symbol Column</a:t>
            </a:r>
            <a:endParaRPr lang="zh-CN" altLang="en-US" sz="1600" dirty="0"/>
          </a:p>
        </p:txBody>
      </p:sp>
      <p:sp>
        <p:nvSpPr>
          <p:cNvPr id="22" name="文本框 21"/>
          <p:cNvSpPr txBox="1"/>
          <p:nvPr/>
        </p:nvSpPr>
        <p:spPr>
          <a:xfrm>
            <a:off x="6116362" y="2278204"/>
            <a:ext cx="1552275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14 Profit Column</a:t>
            </a:r>
            <a:endParaRPr lang="zh-CN" altLang="en-US" sz="1600" dirty="0"/>
          </a:p>
        </p:txBody>
      </p:sp>
      <p:cxnSp>
        <p:nvCxnSpPr>
          <p:cNvPr id="23" name="直接箭头连接符 22"/>
          <p:cNvCxnSpPr/>
          <p:nvPr/>
        </p:nvCxnSpPr>
        <p:spPr>
          <a:xfrm flipH="1">
            <a:off x="4139254" y="700558"/>
            <a:ext cx="1768037" cy="1571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箭头连接符 24"/>
          <p:cNvCxnSpPr/>
          <p:nvPr/>
        </p:nvCxnSpPr>
        <p:spPr>
          <a:xfrm flipH="1">
            <a:off x="5246421" y="1785090"/>
            <a:ext cx="742797" cy="1862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箭头连接符 26"/>
          <p:cNvCxnSpPr>
            <a:stCxn id="20" idx="1"/>
          </p:cNvCxnSpPr>
          <p:nvPr/>
        </p:nvCxnSpPr>
        <p:spPr>
          <a:xfrm flipH="1">
            <a:off x="4468023" y="1116581"/>
            <a:ext cx="1439268" cy="18466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箭头连接符 28"/>
          <p:cNvCxnSpPr/>
          <p:nvPr/>
        </p:nvCxnSpPr>
        <p:spPr>
          <a:xfrm flipH="1">
            <a:off x="5698220" y="2422568"/>
            <a:ext cx="418142" cy="7473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0" y="3379963"/>
            <a:ext cx="2735579" cy="2535497"/>
          </a:xfrm>
          <a:prstGeom prst="rect">
            <a:avLst/>
          </a:prstGeom>
          <a:noFill/>
        </p:spPr>
        <p:txBody>
          <a:bodyPr wrap="square" lIns="72576" tIns="36288" rIns="72576" bIns="36288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Autotrade will open at most 1 position per pair based on signal generated. If signal occurs but position already exists for a particular pair, no order will be sent. However, you can manually click on ‘B’ and/or ‘S’ button to any number of positions you want (click once send one order).</a:t>
            </a:r>
          </a:p>
        </p:txBody>
      </p:sp>
      <p:sp>
        <p:nvSpPr>
          <p:cNvPr id="24" name="Right Brace 23"/>
          <p:cNvSpPr/>
          <p:nvPr/>
        </p:nvSpPr>
        <p:spPr>
          <a:xfrm rot="5400000">
            <a:off x="1645153" y="2266929"/>
            <a:ext cx="338244" cy="1120181"/>
          </a:xfrm>
          <a:prstGeom prst="rightBrac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72576" tIns="36288" rIns="72576" bIns="36288" rtlCol="0" anchor="ctr"/>
          <a:lstStyle/>
          <a:p>
            <a:pPr algn="ctr"/>
            <a:endParaRPr lang="zh-CN" altLang="en-US">
              <a:ln>
                <a:solidFill>
                  <a:srgbClr val="FF00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6026979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8640762" cy="648017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51101" y="289699"/>
            <a:ext cx="1536565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15 Profit Baskets</a:t>
            </a:r>
            <a:endParaRPr lang="zh-CN" altLang="en-US" sz="1600" dirty="0"/>
          </a:p>
        </p:txBody>
      </p:sp>
      <p:cxnSp>
        <p:nvCxnSpPr>
          <p:cNvPr id="6" name="直接箭头连接符 5"/>
          <p:cNvCxnSpPr>
            <a:stCxn id="5" idx="3"/>
          </p:cNvCxnSpPr>
          <p:nvPr/>
        </p:nvCxnSpPr>
        <p:spPr>
          <a:xfrm>
            <a:off x="1787666" y="449452"/>
            <a:ext cx="694277" cy="0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箭头连接符 6"/>
          <p:cNvCxnSpPr>
            <a:stCxn id="22" idx="3"/>
          </p:cNvCxnSpPr>
          <p:nvPr/>
        </p:nvCxnSpPr>
        <p:spPr>
          <a:xfrm>
            <a:off x="1436020" y="805461"/>
            <a:ext cx="920386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箭头连接符 10"/>
          <p:cNvCxnSpPr>
            <a:stCxn id="24" idx="3"/>
          </p:cNvCxnSpPr>
          <p:nvPr/>
        </p:nvCxnSpPr>
        <p:spPr>
          <a:xfrm>
            <a:off x="1681996" y="1355069"/>
            <a:ext cx="799947" cy="2430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>
            <a:stCxn id="25" idx="3"/>
          </p:cNvCxnSpPr>
          <p:nvPr/>
        </p:nvCxnSpPr>
        <p:spPr>
          <a:xfrm flipV="1">
            <a:off x="1539253" y="1762562"/>
            <a:ext cx="933170" cy="374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箭头连接符 12"/>
          <p:cNvCxnSpPr>
            <a:stCxn id="23" idx="1"/>
          </p:cNvCxnSpPr>
          <p:nvPr/>
        </p:nvCxnSpPr>
        <p:spPr>
          <a:xfrm flipH="1">
            <a:off x="6323101" y="748619"/>
            <a:ext cx="765018" cy="14740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箭头连接符 14"/>
          <p:cNvCxnSpPr>
            <a:stCxn id="26" idx="1"/>
          </p:cNvCxnSpPr>
          <p:nvPr/>
        </p:nvCxnSpPr>
        <p:spPr>
          <a:xfrm flipH="1" flipV="1">
            <a:off x="6217302" y="1695441"/>
            <a:ext cx="908392" cy="15663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/>
          <p:nvPr/>
        </p:nvCxnSpPr>
        <p:spPr>
          <a:xfrm flipV="1">
            <a:off x="1931810" y="3159659"/>
            <a:ext cx="540613" cy="2434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箭头连接符 16"/>
          <p:cNvCxnSpPr/>
          <p:nvPr/>
        </p:nvCxnSpPr>
        <p:spPr>
          <a:xfrm flipV="1">
            <a:off x="1801711" y="6091553"/>
            <a:ext cx="689876" cy="374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箭头连接符 17"/>
          <p:cNvCxnSpPr/>
          <p:nvPr/>
        </p:nvCxnSpPr>
        <p:spPr>
          <a:xfrm flipH="1">
            <a:off x="4665321" y="5200979"/>
            <a:ext cx="2540907" cy="69943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箭头连接符 19"/>
          <p:cNvCxnSpPr>
            <a:stCxn id="29" idx="1"/>
          </p:cNvCxnSpPr>
          <p:nvPr/>
        </p:nvCxnSpPr>
        <p:spPr>
          <a:xfrm flipH="1" flipV="1">
            <a:off x="6430660" y="6085227"/>
            <a:ext cx="775568" cy="25457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235957" y="645708"/>
            <a:ext cx="1200063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16 Basket TP</a:t>
            </a:r>
            <a:endParaRPr lang="zh-CN" altLang="en-US" sz="1600" dirty="0"/>
          </a:p>
        </p:txBody>
      </p:sp>
      <p:sp>
        <p:nvSpPr>
          <p:cNvPr id="23" name="文本框 22"/>
          <p:cNvSpPr txBox="1"/>
          <p:nvPr/>
        </p:nvSpPr>
        <p:spPr>
          <a:xfrm>
            <a:off x="7088119" y="588866"/>
            <a:ext cx="1622551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17 Basket Highest</a:t>
            </a:r>
            <a:endParaRPr lang="zh-CN" altLang="en-US" sz="1600" dirty="0"/>
          </a:p>
        </p:txBody>
      </p:sp>
      <p:sp>
        <p:nvSpPr>
          <p:cNvPr id="24" name="文本框 23"/>
          <p:cNvSpPr txBox="1"/>
          <p:nvPr/>
        </p:nvSpPr>
        <p:spPr>
          <a:xfrm>
            <a:off x="251101" y="1195316"/>
            <a:ext cx="1430895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18 Loss Baskets</a:t>
            </a:r>
            <a:endParaRPr lang="zh-CN" altLang="en-US" sz="1600" dirty="0"/>
          </a:p>
        </p:txBody>
      </p:sp>
      <p:sp>
        <p:nvSpPr>
          <p:cNvPr id="25" name="文本框 24"/>
          <p:cNvSpPr txBox="1"/>
          <p:nvPr/>
        </p:nvSpPr>
        <p:spPr>
          <a:xfrm>
            <a:off x="235957" y="1591162"/>
            <a:ext cx="1303296" cy="350284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800" dirty="0" smtClean="0"/>
              <a:t>19 Basket SL</a:t>
            </a:r>
            <a:endParaRPr lang="zh-CN" altLang="en-US" sz="1800" dirty="0"/>
          </a:p>
        </p:txBody>
      </p:sp>
      <p:sp>
        <p:nvSpPr>
          <p:cNvPr id="26" name="文本框 25"/>
          <p:cNvSpPr txBox="1"/>
          <p:nvPr/>
        </p:nvSpPr>
        <p:spPr>
          <a:xfrm>
            <a:off x="7125694" y="1551351"/>
            <a:ext cx="1584655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20 Basket Lowest</a:t>
            </a:r>
            <a:endParaRPr lang="zh-CN" altLang="en-US" sz="1600" dirty="0"/>
          </a:p>
        </p:txBody>
      </p:sp>
      <p:sp>
        <p:nvSpPr>
          <p:cNvPr id="27" name="文本框 26"/>
          <p:cNvSpPr txBox="1"/>
          <p:nvPr/>
        </p:nvSpPr>
        <p:spPr>
          <a:xfrm>
            <a:off x="313874" y="2930433"/>
            <a:ext cx="1676347" cy="565727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21 Current Basket </a:t>
            </a:r>
          </a:p>
          <a:p>
            <a:r>
              <a:rPr lang="en-US" altLang="zh-CN" sz="1600" dirty="0" smtClean="0"/>
              <a:t>      Profit</a:t>
            </a:r>
            <a:endParaRPr lang="zh-CN" altLang="en-US" sz="1600" dirty="0"/>
          </a:p>
        </p:txBody>
      </p:sp>
      <p:sp>
        <p:nvSpPr>
          <p:cNvPr id="28" name="文本框 27"/>
          <p:cNvSpPr txBox="1"/>
          <p:nvPr/>
        </p:nvSpPr>
        <p:spPr>
          <a:xfrm>
            <a:off x="728142" y="5950931"/>
            <a:ext cx="1106769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22 Close All</a:t>
            </a:r>
            <a:endParaRPr lang="zh-CN" altLang="en-US" sz="1600" dirty="0"/>
          </a:p>
        </p:txBody>
      </p:sp>
      <p:sp>
        <p:nvSpPr>
          <p:cNvPr id="29" name="文本框 28"/>
          <p:cNvSpPr txBox="1"/>
          <p:nvPr/>
        </p:nvSpPr>
        <p:spPr>
          <a:xfrm>
            <a:off x="7206228" y="5950931"/>
            <a:ext cx="1251039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24 Close Loss</a:t>
            </a:r>
            <a:endParaRPr lang="zh-CN" altLang="en-US" sz="1600" dirty="0"/>
          </a:p>
        </p:txBody>
      </p:sp>
      <p:sp>
        <p:nvSpPr>
          <p:cNvPr id="30" name="文本框 29"/>
          <p:cNvSpPr txBox="1"/>
          <p:nvPr/>
        </p:nvSpPr>
        <p:spPr>
          <a:xfrm>
            <a:off x="7206228" y="5056615"/>
            <a:ext cx="1356709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23 Close Profit</a:t>
            </a:r>
            <a:endParaRPr lang="zh-CN" altLang="en-US" sz="1600" dirty="0"/>
          </a:p>
        </p:txBody>
      </p:sp>
    </p:spTree>
    <p:extLst>
      <p:ext uri="{BB962C8B-B14F-4D97-AF65-F5344CB8AC3E}">
        <p14:creationId xmlns:p14="http://schemas.microsoft.com/office/powerpoint/2010/main" val="11794688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8640762" cy="648017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256158" y="0"/>
            <a:ext cx="2256121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25 Session Monitor Panel</a:t>
            </a:r>
            <a:endParaRPr lang="zh-CN" altLang="en-US" sz="1600" dirty="0"/>
          </a:p>
        </p:txBody>
      </p:sp>
      <p:cxnSp>
        <p:nvCxnSpPr>
          <p:cNvPr id="6" name="直接箭头连接符 5"/>
          <p:cNvCxnSpPr>
            <a:stCxn id="5" idx="1"/>
          </p:cNvCxnSpPr>
          <p:nvPr/>
        </p:nvCxnSpPr>
        <p:spPr>
          <a:xfrm flipH="1">
            <a:off x="3560262" y="159753"/>
            <a:ext cx="695896" cy="121766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3329808" y="4377047"/>
            <a:ext cx="2971895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27 Pair/Currency Selection Button</a:t>
            </a:r>
            <a:endParaRPr lang="zh-CN" altLang="en-US" sz="1600" dirty="0"/>
          </a:p>
        </p:txBody>
      </p:sp>
      <p:sp>
        <p:nvSpPr>
          <p:cNvPr id="10" name="文本框 9"/>
          <p:cNvSpPr txBox="1"/>
          <p:nvPr/>
        </p:nvSpPr>
        <p:spPr>
          <a:xfrm>
            <a:off x="2637354" y="3117752"/>
            <a:ext cx="2500099" cy="319506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zh-CN" sz="1600" dirty="0" smtClean="0"/>
              <a:t>26 </a:t>
            </a:r>
            <a:r>
              <a:rPr lang="en-US" altLang="zh-CN" sz="1600" dirty="0" err="1" smtClean="0"/>
              <a:t>AutoTrade</a:t>
            </a:r>
            <a:r>
              <a:rPr lang="en-US" altLang="zh-CN" sz="1600" dirty="0" smtClean="0"/>
              <a:t> Monitor Panel</a:t>
            </a:r>
            <a:endParaRPr lang="zh-CN" altLang="en-US" sz="1600" dirty="0"/>
          </a:p>
        </p:txBody>
      </p:sp>
      <p:cxnSp>
        <p:nvCxnSpPr>
          <p:cNvPr id="13" name="直接箭头连接符 12"/>
          <p:cNvCxnSpPr/>
          <p:nvPr/>
        </p:nvCxnSpPr>
        <p:spPr>
          <a:xfrm>
            <a:off x="4522585" y="4691636"/>
            <a:ext cx="2288" cy="1138577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/>
          <p:nvPr/>
        </p:nvCxnSpPr>
        <p:spPr>
          <a:xfrm>
            <a:off x="3034617" y="3463878"/>
            <a:ext cx="0" cy="236633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17617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33" r="1875" b="4109"/>
          <a:stretch/>
        </p:blipFill>
        <p:spPr>
          <a:xfrm>
            <a:off x="-7620" y="-26319"/>
            <a:ext cx="6522720" cy="6476811"/>
          </a:xfrm>
          <a:prstGeom prst="rect">
            <a:avLst/>
          </a:prstGeom>
        </p:spPr>
      </p:pic>
      <p:sp>
        <p:nvSpPr>
          <p:cNvPr id="17" name="Right Brace 16"/>
          <p:cNvSpPr/>
          <p:nvPr/>
        </p:nvSpPr>
        <p:spPr>
          <a:xfrm>
            <a:off x="2999671" y="604884"/>
            <a:ext cx="127137" cy="324009"/>
          </a:xfrm>
          <a:prstGeom prst="rightBrace">
            <a:avLst>
              <a:gd name="adj1" fmla="val 0"/>
              <a:gd name="adj2" fmla="val 44444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72576" tIns="36288" rIns="72576" bIns="36288" rtlCol="0" anchor="ctr"/>
          <a:lstStyle/>
          <a:p>
            <a:pPr algn="ctr"/>
            <a:endParaRPr lang="zh-CN" altLang="en-US"/>
          </a:p>
        </p:txBody>
      </p:sp>
      <p:cxnSp>
        <p:nvCxnSpPr>
          <p:cNvPr id="18" name="Straight Arrow Connector 17"/>
          <p:cNvCxnSpPr/>
          <p:nvPr/>
        </p:nvCxnSpPr>
        <p:spPr>
          <a:xfrm flipH="1" flipV="1">
            <a:off x="3181060" y="792146"/>
            <a:ext cx="1368080" cy="19008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796630" y="390464"/>
            <a:ext cx="3749041" cy="1612168"/>
          </a:xfrm>
          <a:prstGeom prst="rect">
            <a:avLst/>
          </a:prstGeom>
          <a:noFill/>
        </p:spPr>
        <p:txBody>
          <a:bodyPr wrap="square" lIns="72576" tIns="36288" rIns="72576" bIns="36288" rtlCol="0">
            <a:spAutoFit/>
          </a:bodyPr>
          <a:lstStyle/>
          <a:p>
            <a:r>
              <a:rPr lang="en-US" altLang="zh-CN" sz="20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Once alert/notification of a particular pair has been sent, the next alert/notification of that pair will be sent after 5 minutes upon signal. </a:t>
            </a:r>
            <a:endParaRPr lang="en-US" altLang="zh-CN" sz="20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 flipH="1" flipV="1">
            <a:off x="3078480" y="2958722"/>
            <a:ext cx="1623059" cy="180377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4701539" y="4293977"/>
            <a:ext cx="3939224" cy="1919944"/>
          </a:xfrm>
          <a:prstGeom prst="rect">
            <a:avLst/>
          </a:prstGeom>
          <a:noFill/>
        </p:spPr>
        <p:txBody>
          <a:bodyPr wrap="square" lIns="72576" tIns="36288" rIns="72576" bIns="36288" rtlCol="0">
            <a:spAutoFit/>
          </a:bodyPr>
          <a:lstStyle/>
          <a:p>
            <a:r>
              <a:rPr lang="en-US" altLang="zh-CN" sz="20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Basket means all active (open) positions opened by this dashboard with the same magic number. The basket profit is the total profit of all these active positions</a:t>
            </a:r>
            <a:endParaRPr lang="en-US" altLang="zh-CN" sz="20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ight Brace 21"/>
          <p:cNvSpPr/>
          <p:nvPr/>
        </p:nvSpPr>
        <p:spPr>
          <a:xfrm>
            <a:off x="2893429" y="2758617"/>
            <a:ext cx="127137" cy="324009"/>
          </a:xfrm>
          <a:prstGeom prst="rightBrace">
            <a:avLst>
              <a:gd name="adj1" fmla="val 0"/>
              <a:gd name="adj2" fmla="val 44444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72576" tIns="36288" rIns="72576" bIns="36288"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68128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1923</TotalTime>
  <Words>500</Words>
  <Application>Microsoft Office PowerPoint</Application>
  <PresentationFormat>自定义</PresentationFormat>
  <Paragraphs>65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5" baseType="lpstr">
      <vt:lpstr>宋体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Yu Wang</dc:creator>
  <cp:lastModifiedBy>Yu Wang</cp:lastModifiedBy>
  <cp:revision>93</cp:revision>
  <dcterms:created xsi:type="dcterms:W3CDTF">2016-06-04T09:48:55Z</dcterms:created>
  <dcterms:modified xsi:type="dcterms:W3CDTF">2017-08-29T14:03:01Z</dcterms:modified>
</cp:coreProperties>
</file>