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6" r:id="rId3"/>
    <p:sldId id="275" r:id="rId4"/>
    <p:sldId id="272" r:id="rId5"/>
    <p:sldId id="256" r:id="rId6"/>
    <p:sldId id="257" r:id="rId7"/>
    <p:sldId id="258" r:id="rId8"/>
    <p:sldId id="259" r:id="rId9"/>
    <p:sldId id="282" r:id="rId10"/>
  </p:sldIdLst>
  <p:sldSz cx="8640763" cy="6480175"/>
  <p:notesSz cx="6858000" cy="9144000"/>
  <p:defaultTextStyle>
    <a:defPPr>
      <a:defRPr lang="zh-CN"/>
    </a:defPPr>
    <a:lvl1pPr marL="0" algn="l" defTabSz="72575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62880" algn="l" defTabSz="72575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725759" algn="l" defTabSz="72575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88639" algn="l" defTabSz="72575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451519" algn="l" defTabSz="72575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814398" algn="l" defTabSz="72575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177278" algn="l" defTabSz="72575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540157" algn="l" defTabSz="72575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903037" algn="l" defTabSz="72575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1">
          <p15:clr>
            <a:srgbClr val="A4A3A4"/>
          </p15:clr>
        </p15:guide>
        <p15:guide id="2" pos="272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03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878" y="90"/>
      </p:cViewPr>
      <p:guideLst>
        <p:guide orient="horz" pos="2041"/>
        <p:guide pos="272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080096" y="1060529"/>
            <a:ext cx="6480572" cy="2256061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80096" y="3403592"/>
            <a:ext cx="6480572" cy="1564542"/>
          </a:xfrm>
        </p:spPr>
        <p:txBody>
          <a:bodyPr/>
          <a:lstStyle>
            <a:lvl1pPr marL="0" indent="0" algn="ctr">
              <a:buNone/>
              <a:defRPr sz="1900"/>
            </a:lvl1pPr>
            <a:lvl2pPr marL="362880" indent="0" algn="ctr">
              <a:buNone/>
              <a:defRPr sz="1600"/>
            </a:lvl2pPr>
            <a:lvl3pPr marL="725759" indent="0" algn="ctr">
              <a:buNone/>
              <a:defRPr sz="1400"/>
            </a:lvl3pPr>
            <a:lvl4pPr marL="1088639" indent="0" algn="ctr">
              <a:buNone/>
              <a:defRPr sz="1300"/>
            </a:lvl4pPr>
            <a:lvl5pPr marL="1451519" indent="0" algn="ctr">
              <a:buNone/>
              <a:defRPr sz="1300"/>
            </a:lvl5pPr>
            <a:lvl6pPr marL="1814398" indent="0" algn="ctr">
              <a:buNone/>
              <a:defRPr sz="1300"/>
            </a:lvl6pPr>
            <a:lvl7pPr marL="2177278" indent="0" algn="ctr">
              <a:buNone/>
              <a:defRPr sz="1300"/>
            </a:lvl7pPr>
            <a:lvl8pPr marL="2540157" indent="0" algn="ctr">
              <a:buNone/>
              <a:defRPr sz="1300"/>
            </a:lvl8pPr>
            <a:lvl9pPr marL="2903037" indent="0" algn="ctr">
              <a:buNone/>
              <a:defRPr sz="13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7244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1565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9552" y="1615545"/>
            <a:ext cx="7452658" cy="2695572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89552" y="4336618"/>
            <a:ext cx="7452658" cy="1417538"/>
          </a:xfrm>
        </p:spPr>
        <p:txBody>
          <a:bodyPr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3628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72575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8863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45151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81439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17727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54015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29030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979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94053" y="1725046"/>
            <a:ext cx="3672324" cy="41116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374386" y="1725046"/>
            <a:ext cx="3672324" cy="41116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234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5178" y="345010"/>
            <a:ext cx="7452658" cy="125253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5178" y="1588543"/>
            <a:ext cx="3655447" cy="778521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2880" indent="0">
              <a:buNone/>
              <a:defRPr sz="1600" b="1"/>
            </a:lvl2pPr>
            <a:lvl3pPr marL="725759" indent="0">
              <a:buNone/>
              <a:defRPr sz="1400" b="1"/>
            </a:lvl3pPr>
            <a:lvl4pPr marL="1088639" indent="0">
              <a:buNone/>
              <a:defRPr sz="1300" b="1"/>
            </a:lvl4pPr>
            <a:lvl5pPr marL="1451519" indent="0">
              <a:buNone/>
              <a:defRPr sz="1300" b="1"/>
            </a:lvl5pPr>
            <a:lvl6pPr marL="1814398" indent="0">
              <a:buNone/>
              <a:defRPr sz="1300" b="1"/>
            </a:lvl6pPr>
            <a:lvl7pPr marL="2177278" indent="0">
              <a:buNone/>
              <a:defRPr sz="1300" b="1"/>
            </a:lvl7pPr>
            <a:lvl8pPr marL="2540157" indent="0">
              <a:buNone/>
              <a:defRPr sz="1300" b="1"/>
            </a:lvl8pPr>
            <a:lvl9pPr marL="2903037" indent="0">
              <a:buNone/>
              <a:defRPr sz="13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5178" y="2367064"/>
            <a:ext cx="3655447" cy="348159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74386" y="1588543"/>
            <a:ext cx="3673450" cy="778521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2880" indent="0">
              <a:buNone/>
              <a:defRPr sz="1600" b="1"/>
            </a:lvl2pPr>
            <a:lvl3pPr marL="725759" indent="0">
              <a:buNone/>
              <a:defRPr sz="1400" b="1"/>
            </a:lvl3pPr>
            <a:lvl4pPr marL="1088639" indent="0">
              <a:buNone/>
              <a:defRPr sz="1300" b="1"/>
            </a:lvl4pPr>
            <a:lvl5pPr marL="1451519" indent="0">
              <a:buNone/>
              <a:defRPr sz="1300" b="1"/>
            </a:lvl5pPr>
            <a:lvl6pPr marL="1814398" indent="0">
              <a:buNone/>
              <a:defRPr sz="1300" b="1"/>
            </a:lvl6pPr>
            <a:lvl7pPr marL="2177278" indent="0">
              <a:buNone/>
              <a:defRPr sz="1300" b="1"/>
            </a:lvl7pPr>
            <a:lvl8pPr marL="2540157" indent="0">
              <a:buNone/>
              <a:defRPr sz="1300" b="1"/>
            </a:lvl8pPr>
            <a:lvl9pPr marL="2903037" indent="0">
              <a:buNone/>
              <a:defRPr sz="13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374386" y="2367064"/>
            <a:ext cx="3673450" cy="348159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8387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9137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686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5178" y="432012"/>
            <a:ext cx="2786871" cy="1512041"/>
          </a:xfrm>
        </p:spPr>
        <p:txBody>
          <a:bodyPr anchor="b"/>
          <a:lstStyle>
            <a:lvl1pPr>
              <a:defRPr sz="2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673450" y="933026"/>
            <a:ext cx="4374386" cy="4605124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95178" y="1944052"/>
            <a:ext cx="2786871" cy="3601598"/>
          </a:xfrm>
        </p:spPr>
        <p:txBody>
          <a:bodyPr/>
          <a:lstStyle>
            <a:lvl1pPr marL="0" indent="0">
              <a:buNone/>
              <a:defRPr sz="1300"/>
            </a:lvl1pPr>
            <a:lvl2pPr marL="362880" indent="0">
              <a:buNone/>
              <a:defRPr sz="1100"/>
            </a:lvl2pPr>
            <a:lvl3pPr marL="725759" indent="0">
              <a:buNone/>
              <a:defRPr sz="1000"/>
            </a:lvl3pPr>
            <a:lvl4pPr marL="1088639" indent="0">
              <a:buNone/>
              <a:defRPr sz="800"/>
            </a:lvl4pPr>
            <a:lvl5pPr marL="1451519" indent="0">
              <a:buNone/>
              <a:defRPr sz="800"/>
            </a:lvl5pPr>
            <a:lvl6pPr marL="1814398" indent="0">
              <a:buNone/>
              <a:defRPr sz="800"/>
            </a:lvl6pPr>
            <a:lvl7pPr marL="2177278" indent="0">
              <a:buNone/>
              <a:defRPr sz="800"/>
            </a:lvl7pPr>
            <a:lvl8pPr marL="2540157" indent="0">
              <a:buNone/>
              <a:defRPr sz="800"/>
            </a:lvl8pPr>
            <a:lvl9pPr marL="2903037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7801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5178" y="432012"/>
            <a:ext cx="2786871" cy="1512041"/>
          </a:xfrm>
        </p:spPr>
        <p:txBody>
          <a:bodyPr anchor="b"/>
          <a:lstStyle>
            <a:lvl1pPr>
              <a:defRPr sz="2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673450" y="933026"/>
            <a:ext cx="4374386" cy="4605124"/>
          </a:xfrm>
        </p:spPr>
        <p:txBody>
          <a:bodyPr/>
          <a:lstStyle>
            <a:lvl1pPr marL="0" indent="0">
              <a:buNone/>
              <a:defRPr sz="2500"/>
            </a:lvl1pPr>
            <a:lvl2pPr marL="362880" indent="0">
              <a:buNone/>
              <a:defRPr sz="2200"/>
            </a:lvl2pPr>
            <a:lvl3pPr marL="725759" indent="0">
              <a:buNone/>
              <a:defRPr sz="1900"/>
            </a:lvl3pPr>
            <a:lvl4pPr marL="1088639" indent="0">
              <a:buNone/>
              <a:defRPr sz="1600"/>
            </a:lvl4pPr>
            <a:lvl5pPr marL="1451519" indent="0">
              <a:buNone/>
              <a:defRPr sz="1600"/>
            </a:lvl5pPr>
            <a:lvl6pPr marL="1814398" indent="0">
              <a:buNone/>
              <a:defRPr sz="1600"/>
            </a:lvl6pPr>
            <a:lvl7pPr marL="2177278" indent="0">
              <a:buNone/>
              <a:defRPr sz="1600"/>
            </a:lvl7pPr>
            <a:lvl8pPr marL="2540157" indent="0">
              <a:buNone/>
              <a:defRPr sz="1600"/>
            </a:lvl8pPr>
            <a:lvl9pPr marL="2903037" indent="0">
              <a:buNone/>
              <a:defRPr sz="16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95178" y="1944052"/>
            <a:ext cx="2786871" cy="3601598"/>
          </a:xfrm>
        </p:spPr>
        <p:txBody>
          <a:bodyPr/>
          <a:lstStyle>
            <a:lvl1pPr marL="0" indent="0">
              <a:buNone/>
              <a:defRPr sz="1300"/>
            </a:lvl1pPr>
            <a:lvl2pPr marL="362880" indent="0">
              <a:buNone/>
              <a:defRPr sz="1100"/>
            </a:lvl2pPr>
            <a:lvl3pPr marL="725759" indent="0">
              <a:buNone/>
              <a:defRPr sz="1000"/>
            </a:lvl3pPr>
            <a:lvl4pPr marL="1088639" indent="0">
              <a:buNone/>
              <a:defRPr sz="800"/>
            </a:lvl4pPr>
            <a:lvl5pPr marL="1451519" indent="0">
              <a:buNone/>
              <a:defRPr sz="800"/>
            </a:lvl5pPr>
            <a:lvl6pPr marL="1814398" indent="0">
              <a:buNone/>
              <a:defRPr sz="800"/>
            </a:lvl6pPr>
            <a:lvl7pPr marL="2177278" indent="0">
              <a:buNone/>
              <a:defRPr sz="800"/>
            </a:lvl7pPr>
            <a:lvl8pPr marL="2540157" indent="0">
              <a:buNone/>
              <a:defRPr sz="800"/>
            </a:lvl8pPr>
            <a:lvl9pPr marL="2903037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560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775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183546" y="345009"/>
            <a:ext cx="1863165" cy="549164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94052" y="345009"/>
            <a:ext cx="5481484" cy="549164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4215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94053" y="345010"/>
            <a:ext cx="7452658" cy="1252534"/>
          </a:xfrm>
          <a:prstGeom prst="rect">
            <a:avLst/>
          </a:prstGeom>
        </p:spPr>
        <p:txBody>
          <a:bodyPr vert="horz" lIns="72576" tIns="36288" rIns="72576" bIns="3628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4053" y="1725046"/>
            <a:ext cx="7452658" cy="4111612"/>
          </a:xfrm>
          <a:prstGeom prst="rect">
            <a:avLst/>
          </a:prstGeom>
        </p:spPr>
        <p:txBody>
          <a:bodyPr vert="horz" lIns="72576" tIns="36288" rIns="72576" bIns="36288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94052" y="6006163"/>
            <a:ext cx="1944172" cy="345009"/>
          </a:xfrm>
          <a:prstGeom prst="rect">
            <a:avLst/>
          </a:prstGeom>
        </p:spPr>
        <p:txBody>
          <a:bodyPr vert="horz" lIns="72576" tIns="36288" rIns="72576" bIns="36288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2862253" y="6006163"/>
            <a:ext cx="2916258" cy="345009"/>
          </a:xfrm>
          <a:prstGeom prst="rect">
            <a:avLst/>
          </a:prstGeom>
        </p:spPr>
        <p:txBody>
          <a:bodyPr vert="horz" lIns="72576" tIns="36288" rIns="72576" bIns="36288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102539" y="6006163"/>
            <a:ext cx="1944172" cy="345009"/>
          </a:xfrm>
          <a:prstGeom prst="rect">
            <a:avLst/>
          </a:prstGeom>
        </p:spPr>
        <p:txBody>
          <a:bodyPr vert="horz" lIns="72576" tIns="36288" rIns="72576" bIns="36288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2324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25759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1440" indent="-181440" algn="l" defTabSz="725759" rtl="0" eaLnBrk="1" latinLnBrk="0" hangingPunct="1">
        <a:lnSpc>
          <a:spcPct val="90000"/>
        </a:lnSpc>
        <a:spcBef>
          <a:spcPts val="794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19" indent="-181440" algn="l" defTabSz="725759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7199" indent="-181440" algn="l" defTabSz="725759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70079" indent="-181440" algn="l" defTabSz="725759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958" indent="-181440" algn="l" defTabSz="725759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95838" indent="-181440" algn="l" defTabSz="725759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58718" indent="-181440" algn="l" defTabSz="725759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21597" indent="-181440" algn="l" defTabSz="725759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84477" indent="-181440" algn="l" defTabSz="725759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72575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2880" algn="l" defTabSz="72575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5759" algn="l" defTabSz="72575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88639" algn="l" defTabSz="72575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51519" algn="l" defTabSz="72575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14398" algn="l" defTabSz="72575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77278" algn="l" defTabSz="72575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40157" algn="l" defTabSz="72575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03037" algn="l" defTabSz="72575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-1" y="7883"/>
            <a:ext cx="8640763" cy="5490152"/>
          </a:xfrm>
          <a:prstGeom prst="rect">
            <a:avLst/>
          </a:prstGeom>
          <a:noFill/>
        </p:spPr>
        <p:txBody>
          <a:bodyPr wrap="square" lIns="72576" tIns="36288" rIns="72576" bIns="36288" rtlCol="0">
            <a:spAutoFit/>
          </a:bodyPr>
          <a:lstStyle/>
          <a:p>
            <a:r>
              <a:rPr lang="en-US" altLang="zh-CN" sz="3600" b="1" dirty="0"/>
              <a:t>Entry Rules</a:t>
            </a:r>
          </a:p>
          <a:p>
            <a:pPr>
              <a:spcBef>
                <a:spcPts val="1200"/>
              </a:spcBef>
            </a:pPr>
            <a:endParaRPr lang="en-US" altLang="zh-CN" sz="1800" b="1" dirty="0">
              <a:solidFill>
                <a:srgbClr val="00B050"/>
              </a:solidFill>
            </a:endParaRPr>
          </a:p>
          <a:p>
            <a:pPr marL="226800" indent="-2268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 smtClean="0">
                <a:solidFill>
                  <a:srgbClr val="00B050"/>
                </a:solidFill>
              </a:rPr>
              <a:t>Buy </a:t>
            </a:r>
            <a:r>
              <a:rPr lang="en-US" altLang="zh-CN" sz="1800" b="1" dirty="0">
                <a:solidFill>
                  <a:srgbClr val="00B050"/>
                </a:solidFill>
              </a:rPr>
              <a:t>signal of a particular pair will be generated once </a:t>
            </a:r>
            <a:r>
              <a:rPr lang="en-US" altLang="zh-CN" sz="1800" b="1" dirty="0" smtClean="0">
                <a:solidFill>
                  <a:srgbClr val="00B050"/>
                </a:solidFill>
              </a:rPr>
              <a:t>all the selected indicators agree in up (if </a:t>
            </a:r>
            <a:r>
              <a:rPr lang="en-US" altLang="zh-CN" sz="1800" b="1" dirty="0">
                <a:solidFill>
                  <a:srgbClr val="00B050"/>
                </a:solidFill>
              </a:rPr>
              <a:t>pair is selected). (Refer to </a:t>
            </a:r>
            <a:r>
              <a:rPr lang="en-US" altLang="zh-CN" sz="1800" b="1" dirty="0" smtClean="0">
                <a:solidFill>
                  <a:srgbClr val="00B050"/>
                </a:solidFill>
              </a:rPr>
              <a:t>screenshot2,3)</a:t>
            </a:r>
          </a:p>
          <a:p>
            <a:pPr marL="952559" lvl="2" indent="-2268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 smtClean="0"/>
              <a:t>Four Genesis Indicator are in green</a:t>
            </a:r>
          </a:p>
          <a:p>
            <a:pPr marL="952559" lvl="2" indent="-2268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 smtClean="0"/>
              <a:t>Stochastic (Optional) 1 and 2 are in green </a:t>
            </a:r>
          </a:p>
          <a:p>
            <a:pPr marL="952559" lvl="2" indent="-2268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 smtClean="0"/>
              <a:t>Current HA open is </a:t>
            </a:r>
            <a:r>
              <a:rPr lang="en-US" altLang="zh-CN" sz="1800" b="1" dirty="0"/>
              <a:t>above EMA5 (Optional); </a:t>
            </a:r>
            <a:r>
              <a:rPr lang="en-US" altLang="zh-CN" sz="1800" b="1" dirty="0" smtClean="0"/>
              <a:t>panel is in green</a:t>
            </a:r>
          </a:p>
          <a:p>
            <a:pPr marL="952559" lvl="2" indent="-226800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en-US" altLang="zh-CN" sz="1800" b="1" dirty="0" smtClean="0"/>
          </a:p>
          <a:p>
            <a:pPr marL="226800" indent="-2268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 smtClean="0">
                <a:solidFill>
                  <a:srgbClr val="FF0000"/>
                </a:solidFill>
              </a:rPr>
              <a:t>Sell </a:t>
            </a:r>
            <a:r>
              <a:rPr lang="en-US" altLang="zh-CN" sz="1800" b="1" dirty="0">
                <a:solidFill>
                  <a:srgbClr val="FF0000"/>
                </a:solidFill>
              </a:rPr>
              <a:t>signal of a particular pair will be generated once all the selected </a:t>
            </a:r>
            <a:r>
              <a:rPr lang="en-US" altLang="zh-CN" sz="1800" b="1" dirty="0" smtClean="0">
                <a:solidFill>
                  <a:srgbClr val="FF0000"/>
                </a:solidFill>
              </a:rPr>
              <a:t>indicators </a:t>
            </a:r>
            <a:r>
              <a:rPr lang="en-US" altLang="zh-CN" sz="1800" b="1" dirty="0">
                <a:solidFill>
                  <a:srgbClr val="FF0000"/>
                </a:solidFill>
              </a:rPr>
              <a:t>agree in </a:t>
            </a:r>
            <a:r>
              <a:rPr lang="en-US" altLang="zh-CN" sz="1800" b="1" dirty="0" smtClean="0">
                <a:solidFill>
                  <a:srgbClr val="FF0000"/>
                </a:solidFill>
              </a:rPr>
              <a:t>down </a:t>
            </a:r>
            <a:r>
              <a:rPr lang="en-US" altLang="zh-CN" sz="1800" b="1" dirty="0">
                <a:solidFill>
                  <a:srgbClr val="FF0000"/>
                </a:solidFill>
              </a:rPr>
              <a:t>(if pair is selected). (Refer to </a:t>
            </a:r>
            <a:r>
              <a:rPr lang="en-US" altLang="zh-CN" sz="1800" b="1" dirty="0" smtClean="0">
                <a:solidFill>
                  <a:srgbClr val="FF0000"/>
                </a:solidFill>
              </a:rPr>
              <a:t>screenshot2,3)</a:t>
            </a:r>
            <a:endParaRPr lang="en-US" altLang="zh-CN" sz="1800" b="1" dirty="0">
              <a:solidFill>
                <a:srgbClr val="FF0000"/>
              </a:solidFill>
            </a:endParaRPr>
          </a:p>
          <a:p>
            <a:pPr marL="952559" lvl="2" indent="-2268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/>
              <a:t>Four Genesis Indicator are in </a:t>
            </a:r>
            <a:r>
              <a:rPr lang="en-US" altLang="zh-CN" sz="1800" b="1" dirty="0" smtClean="0"/>
              <a:t>red</a:t>
            </a:r>
            <a:endParaRPr lang="en-US" altLang="zh-CN" sz="1800" b="1" dirty="0"/>
          </a:p>
          <a:p>
            <a:pPr marL="952559" lvl="2" indent="-2268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/>
              <a:t>Stochastic (Optional) 1 and 2 are in </a:t>
            </a:r>
            <a:r>
              <a:rPr lang="en-US" altLang="zh-CN" sz="1800" b="1" dirty="0" smtClean="0"/>
              <a:t>red</a:t>
            </a:r>
          </a:p>
          <a:p>
            <a:pPr marL="952559" lvl="2" indent="-2268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/>
              <a:t>Current HA open is </a:t>
            </a:r>
            <a:r>
              <a:rPr lang="en-US" altLang="zh-CN" sz="1800" b="1" dirty="0" smtClean="0"/>
              <a:t>below EMA5</a:t>
            </a:r>
            <a:r>
              <a:rPr lang="en-US" altLang="zh-CN" sz="1800" b="1" dirty="0"/>
              <a:t> (Optional</a:t>
            </a:r>
            <a:r>
              <a:rPr lang="en-US" altLang="zh-CN" sz="1800" b="1" dirty="0" smtClean="0"/>
              <a:t>); </a:t>
            </a:r>
            <a:r>
              <a:rPr lang="en-US" altLang="zh-CN" sz="1800" b="1" dirty="0"/>
              <a:t>panel is in </a:t>
            </a:r>
            <a:r>
              <a:rPr lang="en-US" altLang="zh-CN" sz="1800" b="1" dirty="0" smtClean="0"/>
              <a:t>red</a:t>
            </a:r>
            <a:endParaRPr lang="en-US" altLang="zh-CN" sz="1800" b="1" dirty="0"/>
          </a:p>
        </p:txBody>
      </p:sp>
      <p:grpSp>
        <p:nvGrpSpPr>
          <p:cNvPr id="8" name="Group 7"/>
          <p:cNvGrpSpPr/>
          <p:nvPr/>
        </p:nvGrpSpPr>
        <p:grpSpPr>
          <a:xfrm>
            <a:off x="4104371" y="4136875"/>
            <a:ext cx="1305107" cy="552526"/>
            <a:chOff x="4628332" y="2026733"/>
            <a:chExt cx="1305107" cy="55252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6769"/>
            <a:stretch/>
          </p:blipFill>
          <p:spPr>
            <a:xfrm>
              <a:off x="4628332" y="2026733"/>
              <a:ext cx="1305107" cy="36721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 b="33231"/>
            <a:stretch/>
          </p:blipFill>
          <p:spPr>
            <a:xfrm>
              <a:off x="4628332" y="2393948"/>
              <a:ext cx="1305107" cy="185311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4339430" y="1702883"/>
            <a:ext cx="1305107" cy="558954"/>
            <a:chOff x="5607152" y="1805720"/>
            <a:chExt cx="1305107" cy="55895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6769"/>
            <a:stretch/>
          </p:blipFill>
          <p:spPr>
            <a:xfrm>
              <a:off x="5607152" y="1805720"/>
              <a:ext cx="1305107" cy="367217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2649"/>
            <a:stretch/>
          </p:blipFill>
          <p:spPr>
            <a:xfrm>
              <a:off x="5607152" y="2172937"/>
              <a:ext cx="1305107" cy="191737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4979283" y="2283899"/>
            <a:ext cx="733528" cy="405632"/>
            <a:chOff x="5903067" y="1659507"/>
            <a:chExt cx="733528" cy="405632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8016"/>
            <a:stretch/>
          </p:blipFill>
          <p:spPr>
            <a:xfrm>
              <a:off x="5903068" y="1659507"/>
              <a:ext cx="733527" cy="221482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923" b="67770"/>
            <a:stretch/>
          </p:blipFill>
          <p:spPr>
            <a:xfrm>
              <a:off x="5903067" y="1874638"/>
              <a:ext cx="733527" cy="190501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4756924" y="4723729"/>
            <a:ext cx="733527" cy="399283"/>
            <a:chOff x="5807205" y="3479587"/>
            <a:chExt cx="733527" cy="399283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8016"/>
            <a:stretch/>
          </p:blipFill>
          <p:spPr>
            <a:xfrm>
              <a:off x="5807205" y="3479587"/>
              <a:ext cx="733527" cy="221482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9718" b="30661"/>
            <a:stretch/>
          </p:blipFill>
          <p:spPr>
            <a:xfrm>
              <a:off x="5807205" y="3701069"/>
              <a:ext cx="733527" cy="177801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6571521" y="5059685"/>
            <a:ext cx="934315" cy="406751"/>
            <a:chOff x="5643802" y="4239821"/>
            <a:chExt cx="934315" cy="406751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6573"/>
            <a:stretch/>
          </p:blipFill>
          <p:spPr>
            <a:xfrm>
              <a:off x="5644537" y="4239821"/>
              <a:ext cx="933580" cy="228950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792" b="65036"/>
            <a:stretch/>
          </p:blipFill>
          <p:spPr>
            <a:xfrm>
              <a:off x="5643802" y="4456072"/>
              <a:ext cx="933580" cy="190500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6809562" y="2656049"/>
            <a:ext cx="933580" cy="400400"/>
            <a:chOff x="5777641" y="1772016"/>
            <a:chExt cx="933580" cy="400400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5236" b="4709"/>
            <a:stretch/>
          </p:blipFill>
          <p:spPr>
            <a:xfrm>
              <a:off x="5777641" y="2000966"/>
              <a:ext cx="933580" cy="171450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6573"/>
            <a:stretch/>
          </p:blipFill>
          <p:spPr>
            <a:xfrm>
              <a:off x="5777641" y="1772016"/>
              <a:ext cx="933580" cy="2289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86833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41" t="16749" r="4562" b="3068"/>
          <a:stretch/>
        </p:blipFill>
        <p:spPr>
          <a:xfrm>
            <a:off x="0" y="1067805"/>
            <a:ext cx="3115126" cy="5010878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3360937" y="2394530"/>
            <a:ext cx="5279826" cy="590847"/>
            <a:chOff x="-22767" y="1497764"/>
            <a:chExt cx="5491523" cy="614537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0071" b="94002"/>
            <a:stretch/>
          </p:blipFill>
          <p:spPr>
            <a:xfrm>
              <a:off x="-22765" y="1497764"/>
              <a:ext cx="5491521" cy="449055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692" r="60071" b="76977"/>
            <a:stretch/>
          </p:blipFill>
          <p:spPr>
            <a:xfrm>
              <a:off x="-22767" y="1937808"/>
              <a:ext cx="5491521" cy="174493"/>
            </a:xfrm>
            <a:prstGeom prst="rect">
              <a:avLst/>
            </a:prstGeom>
          </p:spPr>
        </p:pic>
      </p:grpSp>
      <p:sp>
        <p:nvSpPr>
          <p:cNvPr id="8" name="Rectangle 7"/>
          <p:cNvSpPr/>
          <p:nvPr/>
        </p:nvSpPr>
        <p:spPr>
          <a:xfrm>
            <a:off x="5024819" y="2394529"/>
            <a:ext cx="1369857" cy="59084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/>
          <a:p>
            <a:pPr algn="ctr"/>
            <a:endParaRPr lang="zh-CN" altLang="en-US">
              <a:ln>
                <a:solidFill>
                  <a:srgbClr val="FF0000"/>
                </a:solidFill>
              </a:ln>
              <a:noFill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53144" y="2416933"/>
            <a:ext cx="861115" cy="570182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/>
          <a:p>
            <a:pPr algn="ctr"/>
            <a:endParaRPr lang="zh-CN" altLang="en-US">
              <a:ln>
                <a:solidFill>
                  <a:srgbClr val="FF0000"/>
                </a:solidFill>
              </a:ln>
              <a:noFill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04829" y="2426868"/>
            <a:ext cx="1018602" cy="558507"/>
          </a:xfrm>
          <a:prstGeom prst="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/>
          <a:p>
            <a:pPr algn="ctr"/>
            <a:endParaRPr lang="zh-CN" altLang="en-US">
              <a:ln>
                <a:solidFill>
                  <a:srgbClr val="FF0000"/>
                </a:solidFill>
              </a:ln>
              <a:noFill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3055622" y="2987115"/>
            <a:ext cx="2766058" cy="115182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 rot="19579357">
            <a:off x="3282177" y="4175660"/>
            <a:ext cx="3998265" cy="350284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800" b="1" dirty="0" smtClean="0">
                <a:solidFill>
                  <a:srgbClr val="FFC000"/>
                </a:solidFill>
              </a:rPr>
              <a:t>STO1 and 2 all agree in red (downwards)</a:t>
            </a:r>
            <a:endParaRPr lang="zh-CN" altLang="en-US" sz="1800" b="1" dirty="0">
              <a:solidFill>
                <a:srgbClr val="FFC000"/>
              </a:solidFill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3497580" y="2987115"/>
            <a:ext cx="3497949" cy="2300125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842131" y="1776722"/>
            <a:ext cx="3212794" cy="350284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800" b="1" dirty="0" smtClean="0">
                <a:solidFill>
                  <a:schemeClr val="accent5"/>
                </a:solidFill>
              </a:rPr>
              <a:t>Current HA open is below EMA5</a:t>
            </a:r>
            <a:endParaRPr lang="zh-CN" altLang="en-US" sz="1800" b="1" dirty="0">
              <a:solidFill>
                <a:schemeClr val="accent5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2837660" y="2218701"/>
            <a:ext cx="4988080" cy="0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 rot="20235743">
            <a:off x="3367101" y="3513399"/>
            <a:ext cx="2485543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b="1" dirty="0" smtClean="0">
                <a:solidFill>
                  <a:srgbClr val="FF0000"/>
                </a:solidFill>
              </a:rPr>
              <a:t>Genesis Indi all agree in red</a:t>
            </a:r>
            <a:endParaRPr lang="zh-CN" altLang="en-US" sz="1600" b="1" dirty="0">
              <a:solidFill>
                <a:srgbClr val="FF00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317780" y="4730290"/>
            <a:ext cx="1005331" cy="350284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800" b="1" dirty="0" smtClean="0">
                <a:solidFill>
                  <a:schemeClr val="bg1"/>
                </a:solidFill>
              </a:rPr>
              <a:t>STO M15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317780" y="1505436"/>
            <a:ext cx="717239" cy="350284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800" b="1" dirty="0" smtClean="0">
                <a:solidFill>
                  <a:schemeClr val="bg1"/>
                </a:solidFill>
              </a:rPr>
              <a:t>EMA5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cxnSp>
        <p:nvCxnSpPr>
          <p:cNvPr id="36" name="Straight Arrow Connector 35"/>
          <p:cNvCxnSpPr/>
          <p:nvPr/>
        </p:nvCxnSpPr>
        <p:spPr>
          <a:xfrm>
            <a:off x="2356971" y="4911563"/>
            <a:ext cx="254298" cy="1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H="1">
            <a:off x="1598368" y="1839662"/>
            <a:ext cx="100892" cy="467882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ight Brace 26"/>
          <p:cNvSpPr/>
          <p:nvPr/>
        </p:nvSpPr>
        <p:spPr>
          <a:xfrm>
            <a:off x="3166333" y="4495799"/>
            <a:ext cx="174743" cy="1582883"/>
          </a:xfrm>
          <a:prstGeom prst="rightBrac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2356971" y="5780243"/>
            <a:ext cx="254298" cy="1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434800" y="5605102"/>
            <a:ext cx="888311" cy="350284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800" b="1" dirty="0" smtClean="0">
                <a:solidFill>
                  <a:schemeClr val="bg1"/>
                </a:solidFill>
              </a:rPr>
              <a:t>STO M5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>
            <a:off x="7818120" y="2203461"/>
            <a:ext cx="0" cy="20816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663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04"/>
          <a:stretch/>
        </p:blipFill>
        <p:spPr>
          <a:xfrm>
            <a:off x="1" y="888164"/>
            <a:ext cx="8640762" cy="5079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502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369" b="42757"/>
          <a:stretch/>
        </p:blipFill>
        <p:spPr>
          <a:xfrm>
            <a:off x="1908188" y="693019"/>
            <a:ext cx="3877928" cy="5113807"/>
          </a:xfrm>
          <a:prstGeom prst="rect">
            <a:avLst/>
          </a:prstGeom>
        </p:spPr>
      </p:pic>
      <p:cxnSp>
        <p:nvCxnSpPr>
          <p:cNvPr id="8" name="直接箭头连接符 7"/>
          <p:cNvCxnSpPr/>
          <p:nvPr/>
        </p:nvCxnSpPr>
        <p:spPr>
          <a:xfrm flipV="1">
            <a:off x="1730404" y="1640485"/>
            <a:ext cx="256665" cy="110268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0" y="1545131"/>
            <a:ext cx="1785608" cy="350284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800" dirty="0" smtClean="0"/>
              <a:t>1 Pair Tick Button</a:t>
            </a:r>
            <a:endParaRPr lang="zh-CN" altLang="en-US" sz="1800" dirty="0"/>
          </a:p>
        </p:txBody>
      </p:sp>
      <p:cxnSp>
        <p:nvCxnSpPr>
          <p:cNvPr id="12" name="直接箭头连接符 11"/>
          <p:cNvCxnSpPr/>
          <p:nvPr/>
        </p:nvCxnSpPr>
        <p:spPr>
          <a:xfrm flipV="1">
            <a:off x="1820604" y="2681713"/>
            <a:ext cx="508603" cy="18580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0" y="2681713"/>
            <a:ext cx="1888457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2 Pair Symbol Button</a:t>
            </a:r>
            <a:endParaRPr lang="zh-CN" altLang="en-US" sz="1600" dirty="0"/>
          </a:p>
        </p:txBody>
      </p:sp>
      <p:cxnSp>
        <p:nvCxnSpPr>
          <p:cNvPr id="18" name="直接箭头连接符 17"/>
          <p:cNvCxnSpPr/>
          <p:nvPr/>
        </p:nvCxnSpPr>
        <p:spPr>
          <a:xfrm flipV="1">
            <a:off x="1730404" y="3665220"/>
            <a:ext cx="1538576" cy="95024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219867" y="3571721"/>
            <a:ext cx="1565741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3 Spread Column</a:t>
            </a:r>
            <a:endParaRPr lang="zh-CN" altLang="en-US" sz="1600" dirty="0"/>
          </a:p>
        </p:txBody>
      </p:sp>
      <p:sp>
        <p:nvSpPr>
          <p:cNvPr id="37" name="文本框 36"/>
          <p:cNvSpPr txBox="1"/>
          <p:nvPr/>
        </p:nvSpPr>
        <p:spPr>
          <a:xfrm>
            <a:off x="6392884" y="2152175"/>
            <a:ext cx="1857422" cy="565727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5 Genesis Indicators </a:t>
            </a:r>
          </a:p>
          <a:p>
            <a:r>
              <a:rPr lang="en-US" altLang="zh-CN" sz="1600" dirty="0"/>
              <a:t> </a:t>
            </a:r>
            <a:r>
              <a:rPr lang="en-US" altLang="zh-CN" sz="1600" dirty="0" smtClean="0"/>
              <a:t>   Status Panel</a:t>
            </a:r>
            <a:endParaRPr lang="zh-CN" altLang="en-US" sz="1600" dirty="0"/>
          </a:p>
        </p:txBody>
      </p:sp>
      <p:cxnSp>
        <p:nvCxnSpPr>
          <p:cNvPr id="38" name="直接箭头连接符 37"/>
          <p:cNvCxnSpPr/>
          <p:nvPr/>
        </p:nvCxnSpPr>
        <p:spPr>
          <a:xfrm flipH="1">
            <a:off x="5700071" y="2404261"/>
            <a:ext cx="692813" cy="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11"/>
          <p:cNvCxnSpPr/>
          <p:nvPr/>
        </p:nvCxnSpPr>
        <p:spPr>
          <a:xfrm>
            <a:off x="3564315" y="693019"/>
            <a:ext cx="481905" cy="66298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36"/>
          <p:cNvSpPr txBox="1"/>
          <p:nvPr/>
        </p:nvSpPr>
        <p:spPr>
          <a:xfrm>
            <a:off x="2583509" y="344034"/>
            <a:ext cx="2472463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4 Indicator Tick Status Panel</a:t>
            </a:r>
            <a:endParaRPr lang="zh-CN" altLang="en-US" sz="1600" dirty="0"/>
          </a:p>
        </p:txBody>
      </p:sp>
      <p:sp>
        <p:nvSpPr>
          <p:cNvPr id="11" name="Rectangle 10"/>
          <p:cNvSpPr/>
          <p:nvPr/>
        </p:nvSpPr>
        <p:spPr>
          <a:xfrm>
            <a:off x="3977640" y="1545131"/>
            <a:ext cx="1645920" cy="1525729"/>
          </a:xfrm>
          <a:prstGeom prst="rect">
            <a:avLst/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4044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40" r="60365" b="42757"/>
          <a:stretch/>
        </p:blipFill>
        <p:spPr>
          <a:xfrm>
            <a:off x="3406140" y="693019"/>
            <a:ext cx="2575560" cy="5113807"/>
          </a:xfrm>
          <a:prstGeom prst="rect">
            <a:avLst/>
          </a:prstGeom>
        </p:spPr>
      </p:pic>
      <p:cxnSp>
        <p:nvCxnSpPr>
          <p:cNvPr id="8" name="直接箭头连接符 7"/>
          <p:cNvCxnSpPr/>
          <p:nvPr/>
        </p:nvCxnSpPr>
        <p:spPr>
          <a:xfrm>
            <a:off x="3127771" y="1741213"/>
            <a:ext cx="411824" cy="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926472" y="1601118"/>
            <a:ext cx="2201299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6 Stochastic Status Panel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251659" y="2930416"/>
            <a:ext cx="2142693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7 EMA5-HA Signal Panel</a:t>
            </a:r>
            <a:endParaRPr lang="zh-CN" altLang="en-US" sz="1600" dirty="0"/>
          </a:p>
        </p:txBody>
      </p:sp>
      <p:cxnSp>
        <p:nvCxnSpPr>
          <p:cNvPr id="11" name="直接箭头连接符 7"/>
          <p:cNvCxnSpPr/>
          <p:nvPr/>
        </p:nvCxnSpPr>
        <p:spPr>
          <a:xfrm>
            <a:off x="3127771" y="1756602"/>
            <a:ext cx="476489" cy="407478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 flipH="1">
            <a:off x="5852160" y="3090169"/>
            <a:ext cx="412223" cy="9499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4973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640763" cy="648017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310088" y="367953"/>
            <a:ext cx="1225326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/>
              <a:t>8</a:t>
            </a:r>
            <a:r>
              <a:rPr lang="en-US" altLang="zh-CN" sz="1600" dirty="0" smtClean="0"/>
              <a:t> Buy Button</a:t>
            </a:r>
            <a:endParaRPr lang="zh-CN" altLang="en-US" sz="1600" dirty="0"/>
          </a:p>
        </p:txBody>
      </p:sp>
      <p:sp>
        <p:nvSpPr>
          <p:cNvPr id="6" name="文本框 5"/>
          <p:cNvSpPr txBox="1"/>
          <p:nvPr/>
        </p:nvSpPr>
        <p:spPr>
          <a:xfrm>
            <a:off x="1342566" y="1420912"/>
            <a:ext cx="1202884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/>
              <a:t>9</a:t>
            </a:r>
            <a:r>
              <a:rPr lang="en-US" altLang="zh-CN" sz="1600" dirty="0" smtClean="0"/>
              <a:t> Sell Button</a:t>
            </a:r>
            <a:endParaRPr lang="zh-CN" altLang="en-US" sz="1600" dirty="0"/>
          </a:p>
        </p:txBody>
      </p:sp>
      <p:sp>
        <p:nvSpPr>
          <p:cNvPr id="7" name="文本框 6"/>
          <p:cNvSpPr txBox="1"/>
          <p:nvPr/>
        </p:nvSpPr>
        <p:spPr>
          <a:xfrm>
            <a:off x="1082857" y="2307595"/>
            <a:ext cx="1464174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10 Close Button</a:t>
            </a:r>
            <a:endParaRPr lang="zh-CN" altLang="en-US" sz="1600" dirty="0"/>
          </a:p>
        </p:txBody>
      </p:sp>
      <p:cxnSp>
        <p:nvCxnSpPr>
          <p:cNvPr id="8" name="直接箭头连接符 7"/>
          <p:cNvCxnSpPr/>
          <p:nvPr/>
        </p:nvCxnSpPr>
        <p:spPr>
          <a:xfrm>
            <a:off x="2514142" y="547355"/>
            <a:ext cx="290530" cy="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 flipV="1">
            <a:off x="2502465" y="1591975"/>
            <a:ext cx="647989" cy="82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 flipV="1">
            <a:off x="2514142" y="2451959"/>
            <a:ext cx="859149" cy="1588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870542" y="535520"/>
            <a:ext cx="2087229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11 Buy Volume Column</a:t>
            </a:r>
            <a:endParaRPr lang="zh-CN" altLang="en-US" sz="1600" dirty="0"/>
          </a:p>
        </p:txBody>
      </p:sp>
      <p:sp>
        <p:nvSpPr>
          <p:cNvPr id="20" name="文本框 19"/>
          <p:cNvSpPr txBox="1"/>
          <p:nvPr/>
        </p:nvSpPr>
        <p:spPr>
          <a:xfrm>
            <a:off x="5907291" y="956828"/>
            <a:ext cx="2064787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12 Sell Volume Column</a:t>
            </a:r>
            <a:endParaRPr lang="zh-CN" altLang="en-US" sz="1600" dirty="0"/>
          </a:p>
        </p:txBody>
      </p:sp>
      <p:sp>
        <p:nvSpPr>
          <p:cNvPr id="21" name="文本框 20"/>
          <p:cNvSpPr txBox="1"/>
          <p:nvPr/>
        </p:nvSpPr>
        <p:spPr>
          <a:xfrm>
            <a:off x="5966449" y="1634648"/>
            <a:ext cx="1702188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13 Symbol Column</a:t>
            </a:r>
            <a:endParaRPr lang="zh-CN" altLang="en-US" sz="1600" dirty="0"/>
          </a:p>
        </p:txBody>
      </p:sp>
      <p:sp>
        <p:nvSpPr>
          <p:cNvPr id="22" name="文本框 21"/>
          <p:cNvSpPr txBox="1"/>
          <p:nvPr/>
        </p:nvSpPr>
        <p:spPr>
          <a:xfrm>
            <a:off x="6116362" y="2278204"/>
            <a:ext cx="1552275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14 Profit Column</a:t>
            </a:r>
            <a:endParaRPr lang="zh-CN" altLang="en-US" sz="1600" dirty="0"/>
          </a:p>
        </p:txBody>
      </p:sp>
      <p:cxnSp>
        <p:nvCxnSpPr>
          <p:cNvPr id="23" name="直接箭头连接符 22"/>
          <p:cNvCxnSpPr/>
          <p:nvPr/>
        </p:nvCxnSpPr>
        <p:spPr>
          <a:xfrm flipH="1">
            <a:off x="4139254" y="700558"/>
            <a:ext cx="1768037" cy="1571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箭头连接符 24"/>
          <p:cNvCxnSpPr/>
          <p:nvPr/>
        </p:nvCxnSpPr>
        <p:spPr>
          <a:xfrm flipH="1">
            <a:off x="5246421" y="1785090"/>
            <a:ext cx="742797" cy="1862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箭头连接符 26"/>
          <p:cNvCxnSpPr>
            <a:stCxn id="20" idx="1"/>
          </p:cNvCxnSpPr>
          <p:nvPr/>
        </p:nvCxnSpPr>
        <p:spPr>
          <a:xfrm flipH="1">
            <a:off x="4468023" y="1116581"/>
            <a:ext cx="1439268" cy="18466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/>
          <p:nvPr/>
        </p:nvCxnSpPr>
        <p:spPr>
          <a:xfrm flipH="1">
            <a:off x="5698220" y="2422568"/>
            <a:ext cx="418142" cy="7473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0" y="3379963"/>
            <a:ext cx="2735579" cy="2535497"/>
          </a:xfrm>
          <a:prstGeom prst="rect">
            <a:avLst/>
          </a:prstGeom>
          <a:noFill/>
        </p:spPr>
        <p:txBody>
          <a:bodyPr wrap="square" lIns="72576" tIns="36288" rIns="72576" bIns="36288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Autotrade will open at most 1 position per pair based on signal generated. If signal occurs but position already exists for a particular pair, no order will be sent. However, you can manually click on ‘B’ and/or ‘S’ button to any number of positions you want (click once send one order).</a:t>
            </a:r>
          </a:p>
        </p:txBody>
      </p:sp>
      <p:sp>
        <p:nvSpPr>
          <p:cNvPr id="24" name="Right Brace 23"/>
          <p:cNvSpPr/>
          <p:nvPr/>
        </p:nvSpPr>
        <p:spPr>
          <a:xfrm rot="5400000">
            <a:off x="1645153" y="2266929"/>
            <a:ext cx="338244" cy="1120181"/>
          </a:xfrm>
          <a:prstGeom prst="righ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72576" tIns="36288" rIns="72576" bIns="36288" rtlCol="0" anchor="ctr"/>
          <a:lstStyle/>
          <a:p>
            <a:pPr algn="ctr"/>
            <a:endParaRPr lang="zh-CN" altLang="en-US">
              <a:ln>
                <a:solidFill>
                  <a:srgbClr val="FF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6026979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8640762" cy="648017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51101" y="289699"/>
            <a:ext cx="1536565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15 Profit Baskets</a:t>
            </a:r>
            <a:endParaRPr lang="zh-CN" altLang="en-US" sz="1600" dirty="0"/>
          </a:p>
        </p:txBody>
      </p:sp>
      <p:cxnSp>
        <p:nvCxnSpPr>
          <p:cNvPr id="6" name="直接箭头连接符 5"/>
          <p:cNvCxnSpPr>
            <a:stCxn id="5" idx="3"/>
          </p:cNvCxnSpPr>
          <p:nvPr/>
        </p:nvCxnSpPr>
        <p:spPr>
          <a:xfrm>
            <a:off x="1787666" y="449452"/>
            <a:ext cx="694277" cy="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>
            <a:stCxn id="22" idx="3"/>
          </p:cNvCxnSpPr>
          <p:nvPr/>
        </p:nvCxnSpPr>
        <p:spPr>
          <a:xfrm>
            <a:off x="1436020" y="805461"/>
            <a:ext cx="920386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>
            <a:stCxn id="24" idx="3"/>
          </p:cNvCxnSpPr>
          <p:nvPr/>
        </p:nvCxnSpPr>
        <p:spPr>
          <a:xfrm>
            <a:off x="1681996" y="1355069"/>
            <a:ext cx="799947" cy="243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>
            <a:stCxn id="25" idx="3"/>
          </p:cNvCxnSpPr>
          <p:nvPr/>
        </p:nvCxnSpPr>
        <p:spPr>
          <a:xfrm flipV="1">
            <a:off x="1539253" y="1762562"/>
            <a:ext cx="933170" cy="374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>
            <a:stCxn id="23" idx="1"/>
          </p:cNvCxnSpPr>
          <p:nvPr/>
        </p:nvCxnSpPr>
        <p:spPr>
          <a:xfrm flipH="1">
            <a:off x="6323101" y="748619"/>
            <a:ext cx="765018" cy="1474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>
            <a:stCxn id="26" idx="1"/>
          </p:cNvCxnSpPr>
          <p:nvPr/>
        </p:nvCxnSpPr>
        <p:spPr>
          <a:xfrm flipH="1" flipV="1">
            <a:off x="6217302" y="1695441"/>
            <a:ext cx="908392" cy="15663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 flipV="1">
            <a:off x="1931810" y="3159659"/>
            <a:ext cx="540613" cy="2434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 flipV="1">
            <a:off x="1801711" y="6091553"/>
            <a:ext cx="689876" cy="374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 flipH="1">
            <a:off x="4665321" y="5200979"/>
            <a:ext cx="2540907" cy="69943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>
            <a:stCxn id="29" idx="1"/>
          </p:cNvCxnSpPr>
          <p:nvPr/>
        </p:nvCxnSpPr>
        <p:spPr>
          <a:xfrm flipH="1" flipV="1">
            <a:off x="6430660" y="6085227"/>
            <a:ext cx="775568" cy="25457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235957" y="645708"/>
            <a:ext cx="1200063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16 Basket TP</a:t>
            </a:r>
            <a:endParaRPr lang="zh-CN" altLang="en-US" sz="1600" dirty="0"/>
          </a:p>
        </p:txBody>
      </p:sp>
      <p:sp>
        <p:nvSpPr>
          <p:cNvPr id="23" name="文本框 22"/>
          <p:cNvSpPr txBox="1"/>
          <p:nvPr/>
        </p:nvSpPr>
        <p:spPr>
          <a:xfrm>
            <a:off x="7088119" y="588866"/>
            <a:ext cx="1622551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17 Basket Highest</a:t>
            </a:r>
            <a:endParaRPr lang="zh-CN" altLang="en-US" sz="1600" dirty="0"/>
          </a:p>
        </p:txBody>
      </p:sp>
      <p:sp>
        <p:nvSpPr>
          <p:cNvPr id="24" name="文本框 23"/>
          <p:cNvSpPr txBox="1"/>
          <p:nvPr/>
        </p:nvSpPr>
        <p:spPr>
          <a:xfrm>
            <a:off x="251101" y="1195316"/>
            <a:ext cx="1430895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18 Loss Baskets</a:t>
            </a:r>
            <a:endParaRPr lang="zh-CN" altLang="en-US" sz="1600" dirty="0"/>
          </a:p>
        </p:txBody>
      </p:sp>
      <p:sp>
        <p:nvSpPr>
          <p:cNvPr id="25" name="文本框 24"/>
          <p:cNvSpPr txBox="1"/>
          <p:nvPr/>
        </p:nvSpPr>
        <p:spPr>
          <a:xfrm>
            <a:off x="235957" y="1591162"/>
            <a:ext cx="1303296" cy="350284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800" dirty="0" smtClean="0"/>
              <a:t>19 Basket SL</a:t>
            </a:r>
            <a:endParaRPr lang="zh-CN" altLang="en-US" sz="1800" dirty="0"/>
          </a:p>
        </p:txBody>
      </p:sp>
      <p:sp>
        <p:nvSpPr>
          <p:cNvPr id="26" name="文本框 25"/>
          <p:cNvSpPr txBox="1"/>
          <p:nvPr/>
        </p:nvSpPr>
        <p:spPr>
          <a:xfrm>
            <a:off x="7125694" y="1551351"/>
            <a:ext cx="1584655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20 Basket Lowest</a:t>
            </a:r>
            <a:endParaRPr lang="zh-CN" altLang="en-US" sz="1600" dirty="0"/>
          </a:p>
        </p:txBody>
      </p:sp>
      <p:sp>
        <p:nvSpPr>
          <p:cNvPr id="27" name="文本框 26"/>
          <p:cNvSpPr txBox="1"/>
          <p:nvPr/>
        </p:nvSpPr>
        <p:spPr>
          <a:xfrm>
            <a:off x="313874" y="2930433"/>
            <a:ext cx="1676347" cy="565727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21 Current Basket </a:t>
            </a:r>
          </a:p>
          <a:p>
            <a:r>
              <a:rPr lang="en-US" altLang="zh-CN" sz="1600" dirty="0" smtClean="0"/>
              <a:t>      Profit</a:t>
            </a:r>
            <a:endParaRPr lang="zh-CN" altLang="en-US" sz="1600" dirty="0"/>
          </a:p>
        </p:txBody>
      </p:sp>
      <p:sp>
        <p:nvSpPr>
          <p:cNvPr id="28" name="文本框 27"/>
          <p:cNvSpPr txBox="1"/>
          <p:nvPr/>
        </p:nvSpPr>
        <p:spPr>
          <a:xfrm>
            <a:off x="728142" y="5950931"/>
            <a:ext cx="1106769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22 Close All</a:t>
            </a:r>
            <a:endParaRPr lang="zh-CN" altLang="en-US" sz="1600" dirty="0"/>
          </a:p>
        </p:txBody>
      </p:sp>
      <p:sp>
        <p:nvSpPr>
          <p:cNvPr id="29" name="文本框 28"/>
          <p:cNvSpPr txBox="1"/>
          <p:nvPr/>
        </p:nvSpPr>
        <p:spPr>
          <a:xfrm>
            <a:off x="7206228" y="5950931"/>
            <a:ext cx="1251039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24 Close Loss</a:t>
            </a:r>
            <a:endParaRPr lang="zh-CN" altLang="en-US" sz="1600" dirty="0"/>
          </a:p>
        </p:txBody>
      </p:sp>
      <p:sp>
        <p:nvSpPr>
          <p:cNvPr id="30" name="文本框 29"/>
          <p:cNvSpPr txBox="1"/>
          <p:nvPr/>
        </p:nvSpPr>
        <p:spPr>
          <a:xfrm>
            <a:off x="7206228" y="5056615"/>
            <a:ext cx="1356709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23 Close Profit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1794688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8640762" cy="648017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256158" y="0"/>
            <a:ext cx="2256121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25 Session Monitor Panel</a:t>
            </a:r>
            <a:endParaRPr lang="zh-CN" altLang="en-US" sz="1600" dirty="0"/>
          </a:p>
        </p:txBody>
      </p:sp>
      <p:cxnSp>
        <p:nvCxnSpPr>
          <p:cNvPr id="6" name="直接箭头连接符 5"/>
          <p:cNvCxnSpPr>
            <a:stCxn id="5" idx="1"/>
          </p:cNvCxnSpPr>
          <p:nvPr/>
        </p:nvCxnSpPr>
        <p:spPr>
          <a:xfrm flipH="1">
            <a:off x="3560262" y="159753"/>
            <a:ext cx="695896" cy="121766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3329808" y="4377047"/>
            <a:ext cx="2971895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27 Pair/Currency Selection Button</a:t>
            </a:r>
            <a:endParaRPr lang="zh-CN" altLang="en-US" sz="1600" dirty="0"/>
          </a:p>
        </p:txBody>
      </p:sp>
      <p:sp>
        <p:nvSpPr>
          <p:cNvPr id="10" name="文本框 9"/>
          <p:cNvSpPr txBox="1"/>
          <p:nvPr/>
        </p:nvSpPr>
        <p:spPr>
          <a:xfrm>
            <a:off x="2637354" y="3117752"/>
            <a:ext cx="2500099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26 </a:t>
            </a:r>
            <a:r>
              <a:rPr lang="en-US" altLang="zh-CN" sz="1600" dirty="0" err="1" smtClean="0"/>
              <a:t>AutoTrade</a:t>
            </a:r>
            <a:r>
              <a:rPr lang="en-US" altLang="zh-CN" sz="1600" dirty="0" smtClean="0"/>
              <a:t> Monitor Panel</a:t>
            </a:r>
            <a:endParaRPr lang="zh-CN" altLang="en-US" sz="1600" dirty="0"/>
          </a:p>
        </p:txBody>
      </p:sp>
      <p:cxnSp>
        <p:nvCxnSpPr>
          <p:cNvPr id="13" name="直接箭头连接符 12"/>
          <p:cNvCxnSpPr/>
          <p:nvPr/>
        </p:nvCxnSpPr>
        <p:spPr>
          <a:xfrm>
            <a:off x="4522585" y="4691636"/>
            <a:ext cx="2288" cy="1138577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>
            <a:off x="3034617" y="3463878"/>
            <a:ext cx="0" cy="236633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1761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7" r="17827" b="24038"/>
          <a:stretch/>
        </p:blipFill>
        <p:spPr>
          <a:xfrm>
            <a:off x="0" y="0"/>
            <a:ext cx="7014498" cy="6480175"/>
          </a:xfrm>
          <a:prstGeom prst="rect">
            <a:avLst/>
          </a:prstGeom>
        </p:spPr>
      </p:pic>
      <p:sp>
        <p:nvSpPr>
          <p:cNvPr id="17" name="Right Brace 16"/>
          <p:cNvSpPr/>
          <p:nvPr/>
        </p:nvSpPr>
        <p:spPr>
          <a:xfrm>
            <a:off x="3824701" y="679563"/>
            <a:ext cx="127137" cy="324009"/>
          </a:xfrm>
          <a:prstGeom prst="rightBrace">
            <a:avLst>
              <a:gd name="adj1" fmla="val 0"/>
              <a:gd name="adj2" fmla="val 44444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72576" tIns="36288" rIns="72576" bIns="36288" rtlCol="0" anchor="ctr"/>
          <a:lstStyle/>
          <a:p>
            <a:pPr algn="ctr"/>
            <a:endParaRPr lang="zh-CN" altLang="en-US"/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3961403" y="802997"/>
            <a:ext cx="991597" cy="30621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013959" y="303128"/>
            <a:ext cx="3749041" cy="1612168"/>
          </a:xfrm>
          <a:prstGeom prst="rect">
            <a:avLst/>
          </a:prstGeom>
          <a:noFill/>
        </p:spPr>
        <p:txBody>
          <a:bodyPr wrap="square" lIns="72576" tIns="36288" rIns="72576" bIns="36288" rtlCol="0">
            <a:spAutoFit/>
          </a:bodyPr>
          <a:lstStyle/>
          <a:p>
            <a:r>
              <a:rPr lang="en-US" altLang="zh-CN" sz="2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Once alert/notification of a particular pair has been sent, the next alert/notification of that pair will be sent after 5 minutes upon signal. </a:t>
            </a:r>
            <a:endParaRPr lang="en-US" altLang="zh-CN" sz="20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" name="Straight Arrow Connector 19"/>
          <p:cNvCxnSpPr>
            <a:stCxn id="21" idx="1"/>
          </p:cNvCxnSpPr>
          <p:nvPr/>
        </p:nvCxnSpPr>
        <p:spPr>
          <a:xfrm flipH="1">
            <a:off x="3873636" y="5566447"/>
            <a:ext cx="827904" cy="5405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701540" y="4606475"/>
            <a:ext cx="3939224" cy="1919944"/>
          </a:xfrm>
          <a:prstGeom prst="rect">
            <a:avLst/>
          </a:prstGeom>
          <a:noFill/>
        </p:spPr>
        <p:txBody>
          <a:bodyPr wrap="square" lIns="72576" tIns="36288" rIns="72576" bIns="36288" rtlCol="0">
            <a:spAutoFit/>
          </a:bodyPr>
          <a:lstStyle/>
          <a:p>
            <a:r>
              <a:rPr lang="en-US" altLang="zh-CN" sz="2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Basket means all active (open) positions opened by this dashboard with the same magic number. The basket profit is the total profit of all these active positions</a:t>
            </a:r>
            <a:endParaRPr lang="en-US" altLang="zh-CN" sz="20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ight Brace 21"/>
          <p:cNvSpPr/>
          <p:nvPr/>
        </p:nvSpPr>
        <p:spPr>
          <a:xfrm>
            <a:off x="3739134" y="5947122"/>
            <a:ext cx="127137" cy="324009"/>
          </a:xfrm>
          <a:prstGeom prst="rightBrace">
            <a:avLst>
              <a:gd name="adj1" fmla="val 0"/>
              <a:gd name="adj2" fmla="val 44444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72576" tIns="36288" rIns="72576" bIns="36288"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68128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1770</TotalTime>
  <Words>356</Words>
  <Application>Microsoft Office PowerPoint</Application>
  <PresentationFormat>自定义</PresentationFormat>
  <Paragraphs>49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4" baseType="lpstr"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Yu Wang</dc:creator>
  <cp:lastModifiedBy>Yu Wang</cp:lastModifiedBy>
  <cp:revision>75</cp:revision>
  <dcterms:created xsi:type="dcterms:W3CDTF">2016-06-04T09:48:55Z</dcterms:created>
  <dcterms:modified xsi:type="dcterms:W3CDTF">2017-08-29T13:55:25Z</dcterms:modified>
</cp:coreProperties>
</file>