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56" r:id="rId7"/>
    <p:sldId id="257" r:id="rId8"/>
    <p:sldId id="258" r:id="rId9"/>
    <p:sldId id="259" r:id="rId10"/>
    <p:sldId id="268" r:id="rId11"/>
    <p:sldId id="269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0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78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244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565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979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234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38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137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686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801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60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775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15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32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6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12411" y="179116"/>
            <a:ext cx="8812714" cy="6052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Entry Rules</a:t>
            </a:r>
          </a:p>
          <a:p>
            <a:endParaRPr lang="en-US" altLang="zh-CN" sz="1200" b="1" dirty="0" smtClean="0"/>
          </a:p>
          <a:p>
            <a:endParaRPr lang="en-US" altLang="zh-CN" sz="1200" b="1" dirty="0"/>
          </a:p>
          <a:p>
            <a:endParaRPr lang="en-US" altLang="zh-CN" sz="1200" b="1" dirty="0" smtClean="0"/>
          </a:p>
          <a:p>
            <a:pPr marL="285750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>
                <a:solidFill>
                  <a:schemeClr val="accent6"/>
                </a:solidFill>
              </a:rPr>
              <a:t>Buy </a:t>
            </a:r>
            <a:r>
              <a:rPr lang="en-US" altLang="zh-CN" b="1" dirty="0">
                <a:solidFill>
                  <a:schemeClr val="accent6"/>
                </a:solidFill>
              </a:rPr>
              <a:t>signal of a particular pair will be generated once </a:t>
            </a:r>
            <a:r>
              <a:rPr lang="en-US" altLang="zh-CN" b="1" dirty="0" smtClean="0">
                <a:solidFill>
                  <a:schemeClr val="accent6"/>
                </a:solidFill>
              </a:rPr>
              <a:t>all the following indicators agree (</a:t>
            </a:r>
            <a:r>
              <a:rPr lang="en-US" altLang="zh-CN" b="1" dirty="0">
                <a:solidFill>
                  <a:schemeClr val="accent6"/>
                </a:solidFill>
              </a:rPr>
              <a:t>if pair is selected). (Refer to </a:t>
            </a:r>
            <a:r>
              <a:rPr lang="en-US" altLang="zh-CN" b="1" dirty="0" smtClean="0">
                <a:solidFill>
                  <a:schemeClr val="accent6"/>
                </a:solidFill>
              </a:rPr>
              <a:t>screenshot3,4,5)</a:t>
            </a:r>
          </a:p>
          <a:p>
            <a:pPr marL="742950" lvl="1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TDI 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/>
              <a:t>P</a:t>
            </a:r>
            <a:r>
              <a:rPr lang="en-US" altLang="zh-CN" b="1" dirty="0" smtClean="0"/>
              <a:t>rice line (green) up crosses signal line (red) -&gt;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TDI point to 12-2 direction -&gt;TDI momentum (TG) is larger than about 1.5-&gt;</a:t>
            </a:r>
          </a:p>
          <a:p>
            <a:pPr marL="1657350" lvl="3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TG=</a:t>
            </a:r>
            <a:r>
              <a:rPr lang="en-US" altLang="zh-CN" b="1" dirty="0" err="1" smtClean="0"/>
              <a:t>TDI_Price_Current</a:t>
            </a:r>
            <a:r>
              <a:rPr lang="en-US" altLang="zh-CN" b="1" dirty="0" smtClean="0"/>
              <a:t> – </a:t>
            </a:r>
            <a:r>
              <a:rPr lang="en-US" altLang="zh-CN" b="1" dirty="0" err="1" smtClean="0"/>
              <a:t>TDI_Price_Previous</a:t>
            </a:r>
            <a:endParaRPr lang="en-US" altLang="zh-CN" b="1" dirty="0" smtClean="0"/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TDI Price Value (TV) should be less than 68 (overbought limit) -&gt;</a:t>
            </a:r>
          </a:p>
          <a:p>
            <a:pPr marL="742950" lvl="1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Stochastic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 Current </a:t>
            </a:r>
            <a:r>
              <a:rPr lang="en-US" altLang="zh-CN" b="1" dirty="0" err="1" smtClean="0"/>
              <a:t>Sto</a:t>
            </a:r>
            <a:r>
              <a:rPr lang="en-US" altLang="zh-CN" b="1" dirty="0" smtClean="0"/>
              <a:t> value is larger than previous </a:t>
            </a:r>
            <a:r>
              <a:rPr lang="en-US" altLang="zh-CN" b="1" dirty="0" err="1" smtClean="0"/>
              <a:t>Sto</a:t>
            </a:r>
            <a:r>
              <a:rPr lang="en-US" altLang="zh-CN" b="1" dirty="0" smtClean="0"/>
              <a:t> value -&gt;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Current </a:t>
            </a:r>
            <a:r>
              <a:rPr lang="en-US" altLang="zh-CN" b="1" dirty="0" err="1" smtClean="0"/>
              <a:t>Sto</a:t>
            </a:r>
            <a:r>
              <a:rPr lang="en-US" altLang="zh-CN" b="1" dirty="0" smtClean="0"/>
              <a:t> value is less than </a:t>
            </a:r>
            <a:r>
              <a:rPr lang="en-US" altLang="zh-CN" b="1" dirty="0" err="1" smtClean="0"/>
              <a:t>Sto</a:t>
            </a:r>
            <a:r>
              <a:rPr lang="en-US" altLang="zh-CN" b="1" dirty="0" smtClean="0"/>
              <a:t> overbought limit -&gt;</a:t>
            </a:r>
          </a:p>
          <a:p>
            <a:pPr marL="742950" lvl="1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HA Candle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Current green candle should be the 1</a:t>
            </a:r>
            <a:r>
              <a:rPr lang="en-US" altLang="zh-CN" b="1" baseline="30000" dirty="0" smtClean="0"/>
              <a:t>st</a:t>
            </a:r>
            <a:r>
              <a:rPr lang="en-US" altLang="zh-CN" b="1" dirty="0" smtClean="0"/>
              <a:t> or 2</a:t>
            </a:r>
            <a:r>
              <a:rPr lang="en-US" altLang="zh-CN" b="1" baseline="30000" dirty="0" smtClean="0"/>
              <a:t>nd</a:t>
            </a:r>
            <a:r>
              <a:rPr lang="en-US" altLang="zh-CN" b="1" dirty="0" smtClean="0"/>
              <a:t> reversal candle -&gt;</a:t>
            </a:r>
          </a:p>
          <a:p>
            <a:pPr marL="1657350" lvl="3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You can set the limit at </a:t>
            </a:r>
            <a:r>
              <a:rPr lang="it-IT" altLang="zh-CN" b="1" dirty="0"/>
              <a:t>HA Reversal Candle Index Limit</a:t>
            </a:r>
            <a:endParaRPr lang="en-US" altLang="zh-CN" b="1" dirty="0" smtClean="0"/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Current candle </a:t>
            </a:r>
            <a:r>
              <a:rPr lang="en-US" altLang="zh-CN" b="1" dirty="0"/>
              <a:t>size </a:t>
            </a:r>
            <a:r>
              <a:rPr lang="en-US" altLang="zh-CN" b="1" dirty="0" smtClean="0"/>
              <a:t>is larger than </a:t>
            </a:r>
            <a:r>
              <a:rPr lang="en-US" altLang="zh-CN" b="1" dirty="0"/>
              <a:t>HA </a:t>
            </a:r>
            <a:r>
              <a:rPr lang="en-US" altLang="zh-CN" b="1" dirty="0" smtClean="0"/>
              <a:t>candle size threshold -&gt;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US" altLang="zh-CN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zh-CN" sz="2200" b="1" dirty="0"/>
          </a:p>
        </p:txBody>
      </p:sp>
      <p:grpSp>
        <p:nvGrpSpPr>
          <p:cNvPr id="7" name="Group 6"/>
          <p:cNvGrpSpPr/>
          <p:nvPr/>
        </p:nvGrpSpPr>
        <p:grpSpPr>
          <a:xfrm>
            <a:off x="7453086" y="1890306"/>
            <a:ext cx="619125" cy="428623"/>
            <a:chOff x="6170159" y="1894796"/>
            <a:chExt cx="619125" cy="42862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740"/>
            <a:stretch/>
          </p:blipFill>
          <p:spPr bwMode="auto">
            <a:xfrm>
              <a:off x="6203497" y="2151970"/>
              <a:ext cx="552450" cy="171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0159" y="1894796"/>
              <a:ext cx="619125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Group 5"/>
          <p:cNvGrpSpPr/>
          <p:nvPr/>
        </p:nvGrpSpPr>
        <p:grpSpPr>
          <a:xfrm>
            <a:off x="10138413" y="2318929"/>
            <a:ext cx="422501" cy="386444"/>
            <a:chOff x="9683524" y="2218644"/>
            <a:chExt cx="422501" cy="386444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9475" b="15385"/>
            <a:stretch/>
          </p:blipFill>
          <p:spPr bwMode="auto">
            <a:xfrm>
              <a:off x="9683524" y="2395538"/>
              <a:ext cx="422501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75372" y="2218644"/>
              <a:ext cx="26670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" name="Group 3"/>
          <p:cNvGrpSpPr/>
          <p:nvPr/>
        </p:nvGrpSpPr>
        <p:grpSpPr>
          <a:xfrm>
            <a:off x="9114065" y="2971799"/>
            <a:ext cx="781050" cy="395289"/>
            <a:chOff x="7768318" y="2647949"/>
            <a:chExt cx="781050" cy="395289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8318" y="2776538"/>
              <a:ext cx="781050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2" name="Picture 8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636" b="18181"/>
            <a:stretch/>
          </p:blipFill>
          <p:spPr bwMode="auto">
            <a:xfrm>
              <a:off x="7835542" y="2647949"/>
              <a:ext cx="650326" cy="152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Group 4"/>
          <p:cNvGrpSpPr/>
          <p:nvPr/>
        </p:nvGrpSpPr>
        <p:grpSpPr>
          <a:xfrm>
            <a:off x="8175355" y="3645227"/>
            <a:ext cx="781050" cy="589870"/>
            <a:chOff x="6957332" y="3043238"/>
            <a:chExt cx="781050" cy="589870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23343"/>
            <a:stretch/>
          </p:blipFill>
          <p:spPr bwMode="auto">
            <a:xfrm>
              <a:off x="6957332" y="3406762"/>
              <a:ext cx="781050" cy="226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9988" y="3043238"/>
              <a:ext cx="714375" cy="419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Group 7"/>
          <p:cNvGrpSpPr/>
          <p:nvPr/>
        </p:nvGrpSpPr>
        <p:grpSpPr>
          <a:xfrm>
            <a:off x="8942615" y="4551856"/>
            <a:ext cx="1144089" cy="418827"/>
            <a:chOff x="9198020" y="3716928"/>
            <a:chExt cx="1144089" cy="418827"/>
          </a:xfrm>
        </p:grpSpPr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8634" y="3926205"/>
              <a:ext cx="1133475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8020" y="3716928"/>
              <a:ext cx="11239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9" name="Group 8"/>
          <p:cNvGrpSpPr/>
          <p:nvPr/>
        </p:nvGrpSpPr>
        <p:grpSpPr>
          <a:xfrm>
            <a:off x="8733518" y="5225412"/>
            <a:ext cx="285750" cy="369981"/>
            <a:chOff x="7738382" y="4062319"/>
            <a:chExt cx="285750" cy="369981"/>
          </a:xfrm>
        </p:grpSpPr>
        <p:pic>
          <p:nvPicPr>
            <p:cNvPr id="1036" name="Picture 12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19294"/>
            <a:stretch/>
          </p:blipFill>
          <p:spPr bwMode="auto">
            <a:xfrm>
              <a:off x="7738382" y="4240119"/>
              <a:ext cx="285750" cy="1921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8793" y="4062319"/>
              <a:ext cx="219075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25522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12413" y="164757"/>
            <a:ext cx="9342765" cy="6052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Entry Rules</a:t>
            </a:r>
          </a:p>
          <a:p>
            <a:endParaRPr lang="en-US" altLang="zh-CN" sz="1200" b="1" dirty="0" smtClean="0"/>
          </a:p>
          <a:p>
            <a:endParaRPr lang="en-US" altLang="zh-CN" sz="1200" b="1" dirty="0"/>
          </a:p>
          <a:p>
            <a:endParaRPr lang="en-US" altLang="zh-CN" sz="1200" b="1" dirty="0" smtClean="0"/>
          </a:p>
          <a:p>
            <a:pPr marL="285750" indent="-2857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>
                <a:solidFill>
                  <a:srgbClr val="C00000"/>
                </a:solidFill>
              </a:rPr>
              <a:t>Sell </a:t>
            </a:r>
            <a:r>
              <a:rPr lang="en-US" altLang="zh-CN" b="1" dirty="0">
                <a:solidFill>
                  <a:srgbClr val="C00000"/>
                </a:solidFill>
              </a:rPr>
              <a:t>signal of a particular pair will be generated once </a:t>
            </a:r>
            <a:r>
              <a:rPr lang="en-US" altLang="zh-CN" b="1" dirty="0" smtClean="0">
                <a:solidFill>
                  <a:srgbClr val="C00000"/>
                </a:solidFill>
              </a:rPr>
              <a:t>all the following indicators agree (</a:t>
            </a:r>
            <a:r>
              <a:rPr lang="en-US" altLang="zh-CN" b="1" dirty="0">
                <a:solidFill>
                  <a:srgbClr val="C00000"/>
                </a:solidFill>
              </a:rPr>
              <a:t>if pair is selected). (Refer to </a:t>
            </a:r>
            <a:r>
              <a:rPr lang="en-US" altLang="zh-CN" b="1" dirty="0" smtClean="0">
                <a:solidFill>
                  <a:srgbClr val="C00000"/>
                </a:solidFill>
              </a:rPr>
              <a:t>screenshot3,4,5)</a:t>
            </a:r>
          </a:p>
          <a:p>
            <a:pPr marL="742950" lvl="1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TDI 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/>
              <a:t>P</a:t>
            </a:r>
            <a:r>
              <a:rPr lang="en-US" altLang="zh-CN" b="1" dirty="0" smtClean="0"/>
              <a:t>rice line (green) down crosses signal line (red)-&gt;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TDI point to 4-6 direction -&gt; </a:t>
            </a:r>
            <a:r>
              <a:rPr lang="en-US" altLang="zh-CN" b="1" dirty="0"/>
              <a:t>TDI momentum </a:t>
            </a:r>
            <a:r>
              <a:rPr lang="en-US" altLang="zh-CN" b="1" dirty="0" smtClean="0"/>
              <a:t>(TG) is less than about -1.5-&gt;</a:t>
            </a:r>
          </a:p>
          <a:p>
            <a:pPr marL="1657350" lvl="3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/>
              <a:t>TG=</a:t>
            </a:r>
            <a:r>
              <a:rPr lang="en-US" altLang="zh-CN" b="1" dirty="0" err="1"/>
              <a:t>TDI_Price_Current</a:t>
            </a:r>
            <a:r>
              <a:rPr lang="en-US" altLang="zh-CN" b="1" dirty="0"/>
              <a:t> – </a:t>
            </a:r>
            <a:r>
              <a:rPr lang="en-US" altLang="zh-CN" b="1" dirty="0" err="1" smtClean="0"/>
              <a:t>TDI_Price_Previous</a:t>
            </a:r>
            <a:endParaRPr lang="en-US" altLang="zh-CN" b="1" dirty="0" smtClean="0"/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TDI Price Value(TV) should be larger than 32 (oversold limit) -&gt;</a:t>
            </a:r>
          </a:p>
          <a:p>
            <a:pPr marL="742950" lvl="1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Stochastic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 Current </a:t>
            </a:r>
            <a:r>
              <a:rPr lang="en-US" altLang="zh-CN" b="1" dirty="0" err="1" smtClean="0"/>
              <a:t>Sto</a:t>
            </a:r>
            <a:r>
              <a:rPr lang="en-US" altLang="zh-CN" b="1" dirty="0" smtClean="0"/>
              <a:t> value is less than previous </a:t>
            </a:r>
            <a:r>
              <a:rPr lang="en-US" altLang="zh-CN" b="1" dirty="0" err="1" smtClean="0"/>
              <a:t>Sto</a:t>
            </a:r>
            <a:r>
              <a:rPr lang="en-US" altLang="zh-CN" b="1" dirty="0" smtClean="0"/>
              <a:t> value -&gt;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Current </a:t>
            </a:r>
            <a:r>
              <a:rPr lang="en-US" altLang="zh-CN" b="1" dirty="0" err="1" smtClean="0"/>
              <a:t>Sto</a:t>
            </a:r>
            <a:r>
              <a:rPr lang="en-US" altLang="zh-CN" b="1" dirty="0" smtClean="0"/>
              <a:t> value is larger than  </a:t>
            </a:r>
            <a:r>
              <a:rPr lang="en-US" altLang="zh-CN" b="1" dirty="0" err="1" smtClean="0"/>
              <a:t>Sto</a:t>
            </a:r>
            <a:r>
              <a:rPr lang="en-US" altLang="zh-CN" b="1" dirty="0" smtClean="0"/>
              <a:t> oversold limit -&gt;</a:t>
            </a:r>
          </a:p>
          <a:p>
            <a:pPr marL="742950" lvl="1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HA Candle</a:t>
            </a:r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Current red candle should be the 1</a:t>
            </a:r>
            <a:r>
              <a:rPr lang="en-US" altLang="zh-CN" b="1" baseline="30000" dirty="0" smtClean="0"/>
              <a:t>st</a:t>
            </a:r>
            <a:r>
              <a:rPr lang="en-US" altLang="zh-CN" b="1" dirty="0" smtClean="0"/>
              <a:t> or 2</a:t>
            </a:r>
            <a:r>
              <a:rPr lang="en-US" altLang="zh-CN" b="1" baseline="30000" dirty="0" smtClean="0"/>
              <a:t>nd</a:t>
            </a:r>
            <a:r>
              <a:rPr lang="en-US" altLang="zh-CN" b="1" dirty="0" smtClean="0"/>
              <a:t> reversal candle -&gt;</a:t>
            </a:r>
          </a:p>
          <a:p>
            <a:pPr marL="1657350" lvl="3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You can set the limit at </a:t>
            </a:r>
            <a:r>
              <a:rPr lang="it-IT" altLang="zh-CN" b="1" dirty="0"/>
              <a:t>HA Reversal Candle Index Limit</a:t>
            </a:r>
            <a:endParaRPr lang="en-US" altLang="zh-CN" b="1" dirty="0" smtClean="0"/>
          </a:p>
          <a:p>
            <a:pPr marL="1200150" lvl="2" indent="-285750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/>
              <a:t>Current candle </a:t>
            </a:r>
            <a:r>
              <a:rPr lang="en-US" altLang="zh-CN" b="1" dirty="0"/>
              <a:t>size </a:t>
            </a:r>
            <a:r>
              <a:rPr lang="en-US" altLang="zh-CN" b="1" dirty="0" smtClean="0"/>
              <a:t>is larger than </a:t>
            </a:r>
            <a:r>
              <a:rPr lang="en-US" altLang="zh-CN" b="1" dirty="0"/>
              <a:t>HA </a:t>
            </a:r>
            <a:r>
              <a:rPr lang="en-US" altLang="zh-CN" b="1" dirty="0" smtClean="0"/>
              <a:t>candle size threshold -&gt;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US" altLang="zh-CN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zh-CN" sz="2200" b="1" dirty="0"/>
          </a:p>
        </p:txBody>
      </p:sp>
      <p:grpSp>
        <p:nvGrpSpPr>
          <p:cNvPr id="4" name="Group 3"/>
          <p:cNvGrpSpPr/>
          <p:nvPr/>
        </p:nvGrpSpPr>
        <p:grpSpPr>
          <a:xfrm>
            <a:off x="8828714" y="4462583"/>
            <a:ext cx="1269827" cy="424333"/>
            <a:chOff x="8828714" y="4462583"/>
            <a:chExt cx="1269827" cy="424333"/>
          </a:xfrm>
        </p:grpSpPr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28714" y="4462583"/>
              <a:ext cx="1269827" cy="254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4" name="Picture 6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06" t="12459" r="3906" b="13539"/>
            <a:stretch/>
          </p:blipFill>
          <p:spPr bwMode="auto">
            <a:xfrm>
              <a:off x="8828714" y="4673229"/>
              <a:ext cx="1269827" cy="2136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665764" y="1951268"/>
            <a:ext cx="628650" cy="449032"/>
            <a:chOff x="6412682" y="1951268"/>
            <a:chExt cx="628650" cy="44903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" b="17523"/>
            <a:stretch/>
          </p:blipFill>
          <p:spPr bwMode="auto">
            <a:xfrm>
              <a:off x="6412682" y="2203905"/>
              <a:ext cx="628650" cy="196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7444" y="1951268"/>
              <a:ext cx="619125" cy="266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" name="Group 11"/>
          <p:cNvGrpSpPr/>
          <p:nvPr/>
        </p:nvGrpSpPr>
        <p:grpSpPr>
          <a:xfrm>
            <a:off x="8935883" y="2979177"/>
            <a:ext cx="742950" cy="349252"/>
            <a:chOff x="7784742" y="2647949"/>
            <a:chExt cx="742950" cy="349252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636" b="18181"/>
            <a:stretch/>
          </p:blipFill>
          <p:spPr bwMode="auto">
            <a:xfrm>
              <a:off x="7835542" y="2647949"/>
              <a:ext cx="650326" cy="152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252"/>
            <a:stretch/>
          </p:blipFill>
          <p:spPr bwMode="auto">
            <a:xfrm>
              <a:off x="7784742" y="2807161"/>
              <a:ext cx="742950" cy="1900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9" name="Group 8"/>
          <p:cNvGrpSpPr/>
          <p:nvPr/>
        </p:nvGrpSpPr>
        <p:grpSpPr>
          <a:xfrm>
            <a:off x="8700933" y="5212072"/>
            <a:ext cx="285750" cy="369981"/>
            <a:chOff x="7738382" y="4062319"/>
            <a:chExt cx="285750" cy="369981"/>
          </a:xfrm>
        </p:grpSpPr>
        <p:pic>
          <p:nvPicPr>
            <p:cNvPr id="1036" name="Picture 12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b="19294"/>
            <a:stretch/>
          </p:blipFill>
          <p:spPr bwMode="auto">
            <a:xfrm>
              <a:off x="7738382" y="4240119"/>
              <a:ext cx="285750" cy="1921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8793" y="4062319"/>
              <a:ext cx="219075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Group 10"/>
          <p:cNvGrpSpPr/>
          <p:nvPr/>
        </p:nvGrpSpPr>
        <p:grpSpPr>
          <a:xfrm>
            <a:off x="9919881" y="2340206"/>
            <a:ext cx="400050" cy="392907"/>
            <a:chOff x="9689376" y="2307091"/>
            <a:chExt cx="400050" cy="392907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6051" y="2307091"/>
              <a:ext cx="26670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188" b="17655"/>
            <a:stretch/>
          </p:blipFill>
          <p:spPr bwMode="auto">
            <a:xfrm>
              <a:off x="9689376" y="2516641"/>
              <a:ext cx="400050" cy="1833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" name="Group 12"/>
          <p:cNvGrpSpPr/>
          <p:nvPr/>
        </p:nvGrpSpPr>
        <p:grpSpPr>
          <a:xfrm>
            <a:off x="8006969" y="3628559"/>
            <a:ext cx="714375" cy="619126"/>
            <a:chOff x="7170057" y="3330901"/>
            <a:chExt cx="714375" cy="619126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9" r="19124"/>
            <a:stretch/>
          </p:blipFill>
          <p:spPr bwMode="auto">
            <a:xfrm>
              <a:off x="7170057" y="3740477"/>
              <a:ext cx="714375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0057" y="3330901"/>
              <a:ext cx="714375" cy="419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90949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616803" y="5544908"/>
            <a:ext cx="17307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Screenshot5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823" y="1751914"/>
            <a:ext cx="10058400" cy="49979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65840" y="3902529"/>
            <a:ext cx="399825" cy="1959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665752" y="1722665"/>
            <a:ext cx="0" cy="21798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19498" y="1414888"/>
            <a:ext cx="11215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/>
              <a:t>1 TDI Cross</a:t>
            </a:r>
            <a:endParaRPr lang="zh-CN" altLang="en-US" sz="1600" b="1" dirty="0"/>
          </a:p>
        </p:txBody>
      </p:sp>
      <p:sp>
        <p:nvSpPr>
          <p:cNvPr id="11" name="Rectangle 10"/>
          <p:cNvSpPr/>
          <p:nvPr/>
        </p:nvSpPr>
        <p:spPr>
          <a:xfrm>
            <a:off x="2908014" y="3911370"/>
            <a:ext cx="706724" cy="1959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65251" y="3911370"/>
            <a:ext cx="578137" cy="1959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65463" y="3904566"/>
            <a:ext cx="782925" cy="1959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542052" y="1296100"/>
            <a:ext cx="0" cy="26084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243388" y="1681163"/>
            <a:ext cx="0" cy="22213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115050" y="1681163"/>
            <a:ext cx="0" cy="22213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705273" y="1028208"/>
            <a:ext cx="25726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/>
              <a:t>2 TDI Momentum and Value</a:t>
            </a:r>
            <a:endParaRPr lang="zh-CN" altLang="en-US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3614738" y="1399834"/>
            <a:ext cx="17842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/>
              <a:t>3 </a:t>
            </a:r>
            <a:r>
              <a:rPr lang="en-US" altLang="zh-CN" sz="1600" b="1" dirty="0" err="1" smtClean="0"/>
              <a:t>Sto</a:t>
            </a:r>
            <a:r>
              <a:rPr lang="en-US" altLang="zh-CN" sz="1600" b="1" dirty="0" smtClean="0"/>
              <a:t> Confirmation</a:t>
            </a:r>
            <a:endParaRPr lang="zh-CN" altLang="en-US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403765" y="1373045"/>
            <a:ext cx="23921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/>
              <a:t>4 HA Candle Confirmation</a:t>
            </a:r>
            <a:endParaRPr lang="zh-CN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963809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835" y="1522971"/>
            <a:ext cx="10058400" cy="5335029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1134835" y="718454"/>
            <a:ext cx="10058400" cy="600759"/>
            <a:chOff x="1134835" y="718454"/>
            <a:chExt cx="10058400" cy="600759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8807" b="36033"/>
            <a:stretch/>
          </p:blipFill>
          <p:spPr>
            <a:xfrm>
              <a:off x="1134835" y="1061357"/>
              <a:ext cx="10058400" cy="25785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34" b="89709"/>
            <a:stretch/>
          </p:blipFill>
          <p:spPr>
            <a:xfrm>
              <a:off x="1134835" y="718454"/>
              <a:ext cx="10058400" cy="432707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2321060" y="739953"/>
            <a:ext cx="1168900" cy="5792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63120" y="727026"/>
            <a:ext cx="620260" cy="579259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302259" y="718453"/>
            <a:ext cx="1861775" cy="579259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061992" y="1319213"/>
            <a:ext cx="5487648" cy="340518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666018" y="4440028"/>
            <a:ext cx="175124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</a:rPr>
              <a:t>TDI Cross &amp;</a:t>
            </a:r>
          </a:p>
          <a:p>
            <a:r>
              <a:rPr lang="en-US" altLang="zh-CN" sz="1400" dirty="0" smtClean="0">
                <a:solidFill>
                  <a:schemeClr val="bg1"/>
                </a:solidFill>
              </a:rPr>
              <a:t>4-6 Direction &amp;</a:t>
            </a:r>
          </a:p>
          <a:p>
            <a:r>
              <a:rPr lang="en-US" altLang="zh-CN" sz="1400" dirty="0" smtClean="0">
                <a:solidFill>
                  <a:schemeClr val="bg1"/>
                </a:solidFill>
              </a:rPr>
              <a:t>TDI is greater than 32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938292" y="1306285"/>
            <a:ext cx="4611348" cy="4477295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8666018" y="5651608"/>
            <a:ext cx="21635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err="1" smtClean="0">
                <a:solidFill>
                  <a:schemeClr val="bg1"/>
                </a:solidFill>
              </a:rPr>
              <a:t>Sto</a:t>
            </a:r>
            <a:r>
              <a:rPr lang="en-US" altLang="zh-CN" sz="1400" dirty="0" smtClean="0">
                <a:solidFill>
                  <a:schemeClr val="bg1"/>
                </a:solidFill>
              </a:rPr>
              <a:t> direction downwards &amp;</a:t>
            </a:r>
          </a:p>
          <a:p>
            <a:r>
              <a:rPr lang="en-US" altLang="zh-CN" sz="1400" dirty="0" err="1" smtClean="0">
                <a:solidFill>
                  <a:schemeClr val="bg1"/>
                </a:solidFill>
              </a:rPr>
              <a:t>Sto</a:t>
            </a:r>
            <a:r>
              <a:rPr lang="en-US" altLang="zh-CN" sz="1400" dirty="0" smtClean="0">
                <a:solidFill>
                  <a:schemeClr val="bg1"/>
                </a:solidFill>
              </a:rPr>
              <a:t> is greater than 20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5386092" y="1297712"/>
            <a:ext cx="3163548" cy="154454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559353" y="2319040"/>
            <a:ext cx="2376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</a:rPr>
              <a:t>Current candle is 2</a:t>
            </a:r>
            <a:r>
              <a:rPr lang="en-US" altLang="zh-CN" sz="1400" baseline="30000" dirty="0" smtClean="0">
                <a:solidFill>
                  <a:schemeClr val="bg1"/>
                </a:solidFill>
              </a:rPr>
              <a:t>nd</a:t>
            </a:r>
            <a:r>
              <a:rPr lang="en-US" altLang="zh-CN" sz="1400" dirty="0" smtClean="0">
                <a:solidFill>
                  <a:schemeClr val="bg1"/>
                </a:solidFill>
              </a:rPr>
              <a:t> Candle &amp;</a:t>
            </a:r>
          </a:p>
          <a:p>
            <a:r>
              <a:rPr lang="en-US" altLang="zh-CN" sz="1400" dirty="0" smtClean="0">
                <a:solidFill>
                  <a:schemeClr val="bg1"/>
                </a:solidFill>
              </a:rPr>
              <a:t>Current candle size &gt; 10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532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" y="799894"/>
            <a:ext cx="10058400" cy="534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94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0892" b="10515"/>
          <a:stretch/>
        </p:blipFill>
        <p:spPr>
          <a:xfrm>
            <a:off x="3581578" y="858198"/>
            <a:ext cx="5243054" cy="5991225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 flipV="1">
            <a:off x="3212229" y="1670481"/>
            <a:ext cx="488570" cy="45067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529274" y="1936491"/>
            <a:ext cx="1823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 Pair Tick Button</a:t>
            </a:r>
            <a:endParaRPr lang="zh-CN" altLang="en-US" dirty="0"/>
          </a:p>
        </p:txBody>
      </p:sp>
      <p:cxnSp>
        <p:nvCxnSpPr>
          <p:cNvPr id="12" name="直接箭头连接符 11"/>
          <p:cNvCxnSpPr/>
          <p:nvPr/>
        </p:nvCxnSpPr>
        <p:spPr>
          <a:xfrm flipV="1">
            <a:off x="3286480" y="2610709"/>
            <a:ext cx="717632" cy="4799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1208288" y="2891819"/>
            <a:ext cx="2144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 Pair Symbol Button</a:t>
            </a:r>
            <a:endParaRPr lang="zh-CN" altLang="en-US" dirty="0"/>
          </a:p>
        </p:txBody>
      </p:sp>
      <p:cxnSp>
        <p:nvCxnSpPr>
          <p:cNvPr id="18" name="直接箭头连接符 17"/>
          <p:cNvCxnSpPr/>
          <p:nvPr/>
        </p:nvCxnSpPr>
        <p:spPr>
          <a:xfrm>
            <a:off x="3173762" y="4082623"/>
            <a:ext cx="1331563" cy="35602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1387504" y="3897956"/>
            <a:ext cx="1786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3 Spread Column</a:t>
            </a:r>
            <a:endParaRPr lang="zh-CN" altLang="en-US" dirty="0"/>
          </a:p>
        </p:txBody>
      </p:sp>
      <p:cxnSp>
        <p:nvCxnSpPr>
          <p:cNvPr id="24" name="直接箭头连接符 23"/>
          <p:cNvCxnSpPr/>
          <p:nvPr/>
        </p:nvCxnSpPr>
        <p:spPr>
          <a:xfrm>
            <a:off x="3286480" y="2127423"/>
            <a:ext cx="399663" cy="44895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6203105" y="211867"/>
            <a:ext cx="1872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5 Indicator Status </a:t>
            </a:r>
          </a:p>
          <a:p>
            <a:r>
              <a:rPr lang="en-US" altLang="zh-CN" dirty="0"/>
              <a:t> </a:t>
            </a:r>
            <a:r>
              <a:rPr lang="en-US" altLang="zh-CN" dirty="0" smtClean="0"/>
              <a:t>  Panel</a:t>
            </a:r>
            <a:endParaRPr lang="zh-CN" altLang="en-US" dirty="0"/>
          </a:p>
        </p:txBody>
      </p:sp>
      <p:cxnSp>
        <p:nvCxnSpPr>
          <p:cNvPr id="38" name="直接箭头连接符 37"/>
          <p:cNvCxnSpPr/>
          <p:nvPr/>
        </p:nvCxnSpPr>
        <p:spPr>
          <a:xfrm flipH="1">
            <a:off x="5655792" y="733425"/>
            <a:ext cx="547313" cy="535459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9134475" y="1400051"/>
            <a:ext cx="1894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6 TDI Momentum </a:t>
            </a:r>
          </a:p>
          <a:p>
            <a:r>
              <a:rPr lang="en-US" altLang="zh-CN" dirty="0"/>
              <a:t> </a:t>
            </a:r>
            <a:r>
              <a:rPr lang="en-US" altLang="zh-CN" dirty="0" smtClean="0"/>
              <a:t>   Panel</a:t>
            </a:r>
            <a:endParaRPr lang="zh-CN" altLang="en-US" dirty="0"/>
          </a:p>
        </p:txBody>
      </p:sp>
      <p:cxnSp>
        <p:nvCxnSpPr>
          <p:cNvPr id="41" name="直接箭头连接符 40"/>
          <p:cNvCxnSpPr/>
          <p:nvPr/>
        </p:nvCxnSpPr>
        <p:spPr>
          <a:xfrm flipH="1">
            <a:off x="5655793" y="1778262"/>
            <a:ext cx="3478682" cy="510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11"/>
          <p:cNvCxnSpPr/>
          <p:nvPr/>
        </p:nvCxnSpPr>
        <p:spPr>
          <a:xfrm>
            <a:off x="5029200" y="733425"/>
            <a:ext cx="96878" cy="63817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6"/>
          <p:cNvSpPr txBox="1"/>
          <p:nvPr/>
        </p:nvSpPr>
        <p:spPr>
          <a:xfrm>
            <a:off x="3615210" y="0"/>
            <a:ext cx="25249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4 Current and Previous</a:t>
            </a:r>
          </a:p>
          <a:p>
            <a:r>
              <a:rPr lang="en-US" altLang="zh-CN" dirty="0"/>
              <a:t> </a:t>
            </a:r>
            <a:r>
              <a:rPr lang="en-US" altLang="zh-CN" dirty="0" smtClean="0"/>
              <a:t>   TDI green </a:t>
            </a:r>
            <a:r>
              <a:rPr lang="en-US" altLang="zh-CN" dirty="0" err="1" smtClean="0"/>
              <a:t>vs</a:t>
            </a:r>
            <a:r>
              <a:rPr lang="en-US" altLang="zh-CN" dirty="0" smtClean="0"/>
              <a:t> red status</a:t>
            </a:r>
          </a:p>
          <a:p>
            <a:r>
              <a:rPr lang="en-US" altLang="zh-CN" dirty="0"/>
              <a:t> </a:t>
            </a:r>
            <a:r>
              <a:rPr lang="en-US" altLang="zh-CN" dirty="0" smtClean="0"/>
              <a:t>   Panel</a:t>
            </a:r>
            <a:endParaRPr lang="zh-CN" altLang="en-US" dirty="0"/>
          </a:p>
        </p:txBody>
      </p:sp>
      <p:cxnSp>
        <p:nvCxnSpPr>
          <p:cNvPr id="30" name="直接箭头连接符 40"/>
          <p:cNvCxnSpPr/>
          <p:nvPr/>
        </p:nvCxnSpPr>
        <p:spPr>
          <a:xfrm flipH="1">
            <a:off x="5998693" y="2333029"/>
            <a:ext cx="3025153" cy="44403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9"/>
          <p:cNvSpPr txBox="1"/>
          <p:nvPr/>
        </p:nvSpPr>
        <p:spPr>
          <a:xfrm>
            <a:off x="9023846" y="2167236"/>
            <a:ext cx="18101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7 TDI Price Value </a:t>
            </a:r>
          </a:p>
          <a:p>
            <a:r>
              <a:rPr lang="en-US" altLang="zh-CN" dirty="0"/>
              <a:t> </a:t>
            </a:r>
            <a:r>
              <a:rPr lang="en-US" altLang="zh-CN" dirty="0" smtClean="0"/>
              <a:t>   Panel</a:t>
            </a:r>
            <a:endParaRPr lang="zh-CN" altLang="en-US" dirty="0"/>
          </a:p>
        </p:txBody>
      </p:sp>
      <p:cxnSp>
        <p:nvCxnSpPr>
          <p:cNvPr id="33" name="直接箭头连接符 40"/>
          <p:cNvCxnSpPr/>
          <p:nvPr/>
        </p:nvCxnSpPr>
        <p:spPr>
          <a:xfrm flipH="1">
            <a:off x="6722592" y="3090641"/>
            <a:ext cx="2301253" cy="337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9"/>
          <p:cNvSpPr txBox="1"/>
          <p:nvPr/>
        </p:nvSpPr>
        <p:spPr>
          <a:xfrm>
            <a:off x="9003527" y="2886674"/>
            <a:ext cx="1224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8 </a:t>
            </a:r>
            <a:r>
              <a:rPr lang="en-US" altLang="zh-CN" dirty="0" err="1" smtClean="0"/>
              <a:t>Sto</a:t>
            </a:r>
            <a:r>
              <a:rPr lang="en-US" altLang="zh-CN" dirty="0" smtClean="0"/>
              <a:t> Panel</a:t>
            </a:r>
            <a:endParaRPr lang="zh-CN" altLang="en-US" dirty="0"/>
          </a:p>
        </p:txBody>
      </p:sp>
      <p:sp>
        <p:nvSpPr>
          <p:cNvPr id="36" name="Rectangle 35"/>
          <p:cNvSpPr/>
          <p:nvPr/>
        </p:nvSpPr>
        <p:spPr>
          <a:xfrm>
            <a:off x="6939506" y="3902529"/>
            <a:ext cx="1347244" cy="1421946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cxnSp>
        <p:nvCxnSpPr>
          <p:cNvPr id="39" name="直接箭头连接符 40"/>
          <p:cNvCxnSpPr/>
          <p:nvPr/>
        </p:nvCxnSpPr>
        <p:spPr>
          <a:xfrm flipH="1">
            <a:off x="8286751" y="4290247"/>
            <a:ext cx="737095" cy="10819"/>
          </a:xfrm>
          <a:prstGeom prst="straightConnector1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39"/>
          <p:cNvSpPr txBox="1"/>
          <p:nvPr/>
        </p:nvSpPr>
        <p:spPr>
          <a:xfrm>
            <a:off x="9023846" y="4067772"/>
            <a:ext cx="1688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9 HA Candle0-6 </a:t>
            </a:r>
          </a:p>
          <a:p>
            <a:r>
              <a:rPr lang="en-US" altLang="zh-CN" dirty="0"/>
              <a:t> </a:t>
            </a:r>
            <a:r>
              <a:rPr lang="en-US" altLang="zh-CN" dirty="0" smtClean="0"/>
              <a:t>   Status Panel</a:t>
            </a:r>
            <a:endParaRPr lang="zh-CN" altLang="en-US" dirty="0"/>
          </a:p>
        </p:txBody>
      </p:sp>
      <p:cxnSp>
        <p:nvCxnSpPr>
          <p:cNvPr id="43" name="直接箭头连接符 40"/>
          <p:cNvCxnSpPr/>
          <p:nvPr/>
        </p:nvCxnSpPr>
        <p:spPr>
          <a:xfrm flipH="1">
            <a:off x="8513322" y="5800379"/>
            <a:ext cx="51052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39"/>
          <p:cNvSpPr txBox="1"/>
          <p:nvPr/>
        </p:nvSpPr>
        <p:spPr>
          <a:xfrm>
            <a:off x="9023846" y="5324475"/>
            <a:ext cx="1582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10 Rev Candle </a:t>
            </a:r>
          </a:p>
          <a:p>
            <a:r>
              <a:rPr lang="en-US" altLang="zh-CN" dirty="0"/>
              <a:t> </a:t>
            </a:r>
            <a:r>
              <a:rPr lang="en-US" altLang="zh-CN" dirty="0" smtClean="0"/>
              <a:t>     Index Panel</a:t>
            </a:r>
            <a:endParaRPr lang="zh-CN" altLang="en-US" dirty="0"/>
          </a:p>
        </p:txBody>
      </p:sp>
      <p:cxnSp>
        <p:nvCxnSpPr>
          <p:cNvPr id="45" name="直接箭头连接符 40"/>
          <p:cNvCxnSpPr/>
          <p:nvPr/>
        </p:nvCxnSpPr>
        <p:spPr>
          <a:xfrm flipH="1">
            <a:off x="8630949" y="6691768"/>
            <a:ext cx="450858" cy="661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39"/>
          <p:cNvSpPr txBox="1"/>
          <p:nvPr/>
        </p:nvSpPr>
        <p:spPr>
          <a:xfrm>
            <a:off x="9051824" y="6229601"/>
            <a:ext cx="22682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11 Current HA Candle </a:t>
            </a:r>
          </a:p>
          <a:p>
            <a:r>
              <a:rPr lang="en-US" altLang="zh-CN" dirty="0"/>
              <a:t> </a:t>
            </a:r>
            <a:r>
              <a:rPr lang="en-US" altLang="zh-CN" dirty="0" smtClean="0"/>
              <a:t>     Size Panel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24973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401" y="0"/>
            <a:ext cx="9144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125195" y="389407"/>
            <a:ext cx="1514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12 Buy Button</a:t>
            </a:r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2116584" y="1500129"/>
            <a:ext cx="1490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13 Sell Button</a:t>
            </a:r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1965044" y="2443534"/>
            <a:ext cx="1666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14 Close Button</a:t>
            </a:r>
            <a:endParaRPr lang="zh-CN" altLang="en-US" dirty="0"/>
          </a:p>
        </p:txBody>
      </p:sp>
      <p:cxnSp>
        <p:nvCxnSpPr>
          <p:cNvPr id="8" name="直接箭头连接符 7"/>
          <p:cNvCxnSpPr/>
          <p:nvPr/>
        </p:nvCxnSpPr>
        <p:spPr>
          <a:xfrm>
            <a:off x="3547420" y="579268"/>
            <a:ext cx="973406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V="1">
            <a:off x="3530944" y="1684795"/>
            <a:ext cx="1247002" cy="87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V="1">
            <a:off x="3547420" y="2594919"/>
            <a:ext cx="1510612" cy="1680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8089724" y="534487"/>
            <a:ext cx="2372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15 Buy Volume Column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8089724" y="1026454"/>
            <a:ext cx="2348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16 Sell Volume Column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8123002" y="1684795"/>
            <a:ext cx="19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17 Symbol Column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8123002" y="2343136"/>
            <a:ext cx="1767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18 Profit Column</a:t>
            </a:r>
            <a:endParaRPr lang="zh-CN" altLang="en-US" dirty="0"/>
          </a:p>
        </p:txBody>
      </p:sp>
      <p:cxnSp>
        <p:nvCxnSpPr>
          <p:cNvPr id="23" name="直接箭头连接符 22"/>
          <p:cNvCxnSpPr/>
          <p:nvPr/>
        </p:nvCxnSpPr>
        <p:spPr>
          <a:xfrm flipH="1">
            <a:off x="5840429" y="741404"/>
            <a:ext cx="2252489" cy="1663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H="1">
            <a:off x="7044842" y="1869461"/>
            <a:ext cx="1048076" cy="1970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 flipH="1" flipV="1">
            <a:off x="6304320" y="1201224"/>
            <a:ext cx="1788598" cy="19793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H="1">
            <a:off x="7502925" y="2555906"/>
            <a:ext cx="589993" cy="7909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ight Brace 2"/>
          <p:cNvSpPr/>
          <p:nvPr/>
        </p:nvSpPr>
        <p:spPr>
          <a:xfrm rot="5400000">
            <a:off x="2598908" y="2330542"/>
            <a:ext cx="357965" cy="1322614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08174" y="3390411"/>
            <a:ext cx="27903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Autotrade </a:t>
            </a:r>
            <a:r>
              <a:rPr lang="en-US" altLang="zh-CN" sz="1600" dirty="0">
                <a:solidFill>
                  <a:schemeClr val="bg1"/>
                </a:solidFill>
              </a:rPr>
              <a:t>will open at most 1 position per pair based on signal generated. If signal occurs but position already exists for a particular pair, no order will be sent. However, you can manually click on </a:t>
            </a:r>
            <a:r>
              <a:rPr lang="en-US" altLang="zh-CN" sz="1600" dirty="0" smtClean="0">
                <a:solidFill>
                  <a:schemeClr val="bg1"/>
                </a:solidFill>
              </a:rPr>
              <a:t>‘B’ </a:t>
            </a:r>
            <a:r>
              <a:rPr lang="en-US" altLang="zh-CN" sz="1600" dirty="0">
                <a:solidFill>
                  <a:schemeClr val="bg1"/>
                </a:solidFill>
              </a:rPr>
              <a:t>and/or </a:t>
            </a:r>
            <a:r>
              <a:rPr lang="en-US" altLang="zh-CN" sz="1600" dirty="0" smtClean="0">
                <a:solidFill>
                  <a:schemeClr val="bg1"/>
                </a:solidFill>
              </a:rPr>
              <a:t>‘S’ </a:t>
            </a:r>
            <a:r>
              <a:rPr lang="en-US" altLang="zh-CN" sz="1600" dirty="0">
                <a:solidFill>
                  <a:schemeClr val="bg1"/>
                </a:solidFill>
              </a:rPr>
              <a:t>button to any number of positions you want (click once send one order).</a:t>
            </a:r>
          </a:p>
        </p:txBody>
      </p:sp>
    </p:spTree>
    <p:extLst>
      <p:ext uri="{BB962C8B-B14F-4D97-AF65-F5344CB8AC3E}">
        <p14:creationId xmlns:p14="http://schemas.microsoft.com/office/powerpoint/2010/main" val="2602697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622096" y="298791"/>
            <a:ext cx="1744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19 Profit Baskets</a:t>
            </a:r>
            <a:endParaRPr lang="zh-CN" altLang="en-US" dirty="0"/>
          </a:p>
        </p:txBody>
      </p:sp>
      <p:cxnSp>
        <p:nvCxnSpPr>
          <p:cNvPr id="6" name="直接箭头连接符 5"/>
          <p:cNvCxnSpPr>
            <a:stCxn id="5" idx="3"/>
          </p:cNvCxnSpPr>
          <p:nvPr/>
        </p:nvCxnSpPr>
        <p:spPr>
          <a:xfrm>
            <a:off x="3366933" y="483457"/>
            <a:ext cx="762798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flipV="1">
            <a:off x="3156325" y="861013"/>
            <a:ext cx="973406" cy="39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>
            <a:off x="3262264" y="1482627"/>
            <a:ext cx="861133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V="1">
            <a:off x="3156325" y="1853672"/>
            <a:ext cx="973406" cy="39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>
            <a:stCxn id="23" idx="1"/>
          </p:cNvCxnSpPr>
          <p:nvPr/>
        </p:nvCxnSpPr>
        <p:spPr>
          <a:xfrm flipH="1">
            <a:off x="8269247" y="792375"/>
            <a:ext cx="629448" cy="1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>
            <a:off x="8269246" y="1794293"/>
            <a:ext cx="652563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V="1">
            <a:off x="3366933" y="3251370"/>
            <a:ext cx="762798" cy="257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V="1">
            <a:off x="3149991" y="6479218"/>
            <a:ext cx="973406" cy="39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H="1">
            <a:off x="6582704" y="5552303"/>
            <a:ext cx="2577772" cy="69213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H="1" flipV="1">
            <a:off x="8384575" y="6475870"/>
            <a:ext cx="775901" cy="669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1635537" y="676346"/>
            <a:ext cx="1368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20 Basket TP</a:t>
            </a:r>
            <a:endParaRPr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8898695" y="607709"/>
            <a:ext cx="1845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21 Basket Highest</a:t>
            </a:r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1635537" y="1265009"/>
            <a:ext cx="16267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22 Loss Baskets</a:t>
            </a:r>
            <a:endParaRPr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1635537" y="1641802"/>
            <a:ext cx="1341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23 Basket SL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8921809" y="1634341"/>
            <a:ext cx="1799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24 Basket Lowest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1541849" y="3077098"/>
            <a:ext cx="19053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25 Current Basket </a:t>
            </a:r>
          </a:p>
          <a:p>
            <a:r>
              <a:rPr lang="en-US" altLang="zh-CN" dirty="0" smtClean="0"/>
              <a:t>      Profit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1622096" y="6297899"/>
            <a:ext cx="1266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26 Close All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9150081" y="6297899"/>
            <a:ext cx="1426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28 Close Loss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9150081" y="5360487"/>
            <a:ext cx="1545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27 Close Profit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79468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382" y="0"/>
            <a:ext cx="9143999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005381" y="0"/>
            <a:ext cx="2559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29 Session Monitor Panel</a:t>
            </a:r>
            <a:endParaRPr lang="zh-CN" altLang="en-US" dirty="0"/>
          </a:p>
        </p:txBody>
      </p:sp>
      <p:cxnSp>
        <p:nvCxnSpPr>
          <p:cNvPr id="6" name="直接箭头连接符 5"/>
          <p:cNvCxnSpPr/>
          <p:nvPr/>
        </p:nvCxnSpPr>
        <p:spPr>
          <a:xfrm flipH="1" flipV="1">
            <a:off x="5229480" y="174623"/>
            <a:ext cx="775901" cy="669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698314" y="4632250"/>
            <a:ext cx="3365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31 Pair/Currency Selection Button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4068216" y="3296506"/>
            <a:ext cx="2834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30 </a:t>
            </a:r>
            <a:r>
              <a:rPr lang="en-US" altLang="zh-CN" dirty="0" err="1" smtClean="0"/>
              <a:t>AutoTrade</a:t>
            </a:r>
            <a:r>
              <a:rPr lang="en-US" altLang="zh-CN" dirty="0" smtClean="0"/>
              <a:t> Monitor Panel</a:t>
            </a:r>
            <a:endParaRPr lang="zh-CN" altLang="en-US" dirty="0"/>
          </a:p>
        </p:txBody>
      </p:sp>
      <p:cxnSp>
        <p:nvCxnSpPr>
          <p:cNvPr id="13" name="直接箭头连接符 12"/>
          <p:cNvCxnSpPr/>
          <p:nvPr/>
        </p:nvCxnSpPr>
        <p:spPr>
          <a:xfrm>
            <a:off x="6381307" y="4965180"/>
            <a:ext cx="3228" cy="1204961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4390224" y="3665838"/>
            <a:ext cx="0" cy="250430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1761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" r="1551"/>
          <a:stretch/>
        </p:blipFill>
        <p:spPr>
          <a:xfrm>
            <a:off x="2276475" y="0"/>
            <a:ext cx="6562725" cy="68461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29375" y="1902445"/>
            <a:ext cx="3894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7030A0"/>
                </a:solidFill>
                <a:latin typeface="Arial" pitchFamily="34" charset="0"/>
                <a:ea typeface="Arial Unicode MS" pitchFamily="34" charset="-122"/>
                <a:cs typeface="Arial" pitchFamily="34" charset="0"/>
              </a:rPr>
              <a:t>The value is calculated by </a:t>
            </a:r>
          </a:p>
          <a:p>
            <a:r>
              <a:rPr lang="en-US" altLang="zh-CN" sz="1600" dirty="0" smtClean="0">
                <a:solidFill>
                  <a:srgbClr val="7030A0"/>
                </a:solidFill>
                <a:latin typeface="Arial" pitchFamily="34" charset="0"/>
                <a:ea typeface="Arial Unicode MS" pitchFamily="34" charset="-122"/>
                <a:cs typeface="Arial" pitchFamily="34" charset="0"/>
              </a:rPr>
              <a:t>(current TDI green – previous TDI green)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5172075" y="2234089"/>
            <a:ext cx="131445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5191125" y="2661225"/>
            <a:ext cx="131445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5191125" y="2861250"/>
            <a:ext cx="131445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486525" y="2449351"/>
            <a:ext cx="22488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No buy </a:t>
            </a:r>
            <a:r>
              <a:rPr lang="en-US" altLang="zh-CN" sz="16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when TDI&gt;limit</a:t>
            </a:r>
            <a:endParaRPr lang="en-US" altLang="zh-CN" sz="16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86525" y="2667830"/>
            <a:ext cx="22247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No sell </a:t>
            </a:r>
            <a:r>
              <a:rPr lang="en-US" altLang="zh-CN" sz="16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when </a:t>
            </a:r>
            <a:r>
              <a:rPr lang="en-US" altLang="zh-CN" sz="16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TDI&lt;limit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5412694" y="1338945"/>
            <a:ext cx="436563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849257" y="851246"/>
            <a:ext cx="41681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Once alert/notification of a particular pair has been sent, the next alert/notification of that pair will be sent after 5 minutes upon signal. </a:t>
            </a:r>
            <a:endParaRPr lang="en-US" altLang="zh-CN" sz="16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97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475" y="66929"/>
            <a:ext cx="6562725" cy="6712303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>
            <a:off x="5341937" y="1975803"/>
            <a:ext cx="436563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ight Brace 1"/>
          <p:cNvSpPr/>
          <p:nvPr/>
        </p:nvSpPr>
        <p:spPr>
          <a:xfrm>
            <a:off x="5129212" y="1828800"/>
            <a:ext cx="179388" cy="342900"/>
          </a:xfrm>
          <a:prstGeom prst="rightBrace">
            <a:avLst>
              <a:gd name="adj1" fmla="val 0"/>
              <a:gd name="adj2" fmla="val 4444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5924339" y="1461641"/>
            <a:ext cx="50119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Arial" pitchFamily="34" charset="0"/>
                <a:cs typeface="Arial" pitchFamily="34" charset="0"/>
              </a:rPr>
              <a:t>Basket means all active (open) positions opened by this dashboard with the same magic number. The basket profit is the total profit of all these active positions</a:t>
            </a:r>
            <a:endParaRPr lang="en-US" altLang="zh-CN" sz="1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8095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583</Words>
  <Application>Microsoft Office PowerPoint</Application>
  <PresentationFormat>宽屏</PresentationFormat>
  <Paragraphs>93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Arial Unicode MS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 Wang</dc:creator>
  <cp:lastModifiedBy>Yu Wang</cp:lastModifiedBy>
  <cp:revision>49</cp:revision>
  <dcterms:created xsi:type="dcterms:W3CDTF">2016-06-04T09:48:55Z</dcterms:created>
  <dcterms:modified xsi:type="dcterms:W3CDTF">2017-08-29T13:55:46Z</dcterms:modified>
</cp:coreProperties>
</file>