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1"/>
  </p:notesMasterIdLst>
  <p:sldIdLst>
    <p:sldId id="256" r:id="rId2"/>
    <p:sldId id="257" r:id="rId3"/>
    <p:sldId id="261" r:id="rId4"/>
    <p:sldId id="262" r:id="rId5"/>
    <p:sldId id="263" r:id="rId6"/>
    <p:sldId id="260" r:id="rId7"/>
    <p:sldId id="259" r:id="rId8"/>
    <p:sldId id="264" r:id="rId9"/>
    <p:sldId id="265" r:id="rId10"/>
    <p:sldId id="271" r:id="rId11"/>
    <p:sldId id="273" r:id="rId12"/>
    <p:sldId id="274" r:id="rId13"/>
    <p:sldId id="266" r:id="rId14"/>
    <p:sldId id="275" r:id="rId15"/>
    <p:sldId id="276" r:id="rId16"/>
    <p:sldId id="267" r:id="rId17"/>
    <p:sldId id="268" r:id="rId18"/>
    <p:sldId id="269" r:id="rId19"/>
    <p:sldId id="270" r:id="rId20"/>
    <p:sldId id="277" r:id="rId21"/>
    <p:sldId id="272" r:id="rId22"/>
    <p:sldId id="278" r:id="rId23"/>
    <p:sldId id="279" r:id="rId24"/>
    <p:sldId id="282" r:id="rId25"/>
    <p:sldId id="283" r:id="rId26"/>
    <p:sldId id="284" r:id="rId27"/>
    <p:sldId id="280" r:id="rId28"/>
    <p:sldId id="281" r:id="rId29"/>
    <p:sldId id="285"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96" y="-19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Gerald%20Pajon\OneDrive\Documents\trend-range%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perspective val="30"/>
    </c:view3D>
    <c:floor>
      <c:thickness val="0"/>
    </c:floor>
    <c:sideWall>
      <c:thickness val="0"/>
    </c:sideWall>
    <c:backWall>
      <c:thickness val="0"/>
    </c:backWall>
    <c:plotArea>
      <c:layout/>
      <c:pie3DChart>
        <c:varyColors val="1"/>
        <c:ser>
          <c:idx val="0"/>
          <c:order val="0"/>
          <c:cat>
            <c:strRef>
              <c:f>'10 year stats'!$A$1:$B$1</c:f>
              <c:strCache>
                <c:ptCount val="2"/>
                <c:pt idx="0">
                  <c:v>Trend</c:v>
                </c:pt>
                <c:pt idx="1">
                  <c:v>Range</c:v>
                </c:pt>
              </c:strCache>
            </c:strRef>
          </c:cat>
          <c:val>
            <c:numRef>
              <c:f>'10 year stats'!$A$2:$B$2</c:f>
              <c:numCache>
                <c:formatCode>General</c:formatCode>
                <c:ptCount val="2"/>
                <c:pt idx="0">
                  <c:v>50</c:v>
                </c:pt>
                <c:pt idx="1">
                  <c:v>15</c:v>
                </c:pt>
              </c:numCache>
            </c:numRef>
          </c:val>
        </c:ser>
        <c:dLbls>
          <c:showLegendKey val="0"/>
          <c:showVal val="0"/>
          <c:showCatName val="0"/>
          <c:showSerName val="0"/>
          <c:showPercent val="0"/>
          <c:showBubbleSize val="0"/>
          <c:showLeaderLines val="1"/>
        </c:dLbls>
      </c:pie3DChart>
    </c:plotArea>
    <c:legend>
      <c:legendPos val="r"/>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2F2DEF-DEA7-44A2-B3E0-19305AEC092D}" type="datetimeFigureOut">
              <a:rPr lang="en-US" smtClean="0"/>
              <a:t>12/10/2015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327D2A-A3DB-4F73-A672-62F70C16977F}" type="slidenum">
              <a:rPr lang="en-US" smtClean="0"/>
              <a:t>‹#›</a:t>
            </a:fld>
            <a:endParaRPr lang="en-US"/>
          </a:p>
        </p:txBody>
      </p:sp>
    </p:spTree>
    <p:extLst>
      <p:ext uri="{BB962C8B-B14F-4D97-AF65-F5344CB8AC3E}">
        <p14:creationId xmlns:p14="http://schemas.microsoft.com/office/powerpoint/2010/main" val="3136545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327D2A-A3DB-4F73-A672-62F70C16977F}" type="slidenum">
              <a:rPr lang="en-US" smtClean="0"/>
              <a:t>13</a:t>
            </a:fld>
            <a:endParaRPr lang="en-US"/>
          </a:p>
        </p:txBody>
      </p:sp>
    </p:spTree>
    <p:extLst>
      <p:ext uri="{BB962C8B-B14F-4D97-AF65-F5344CB8AC3E}">
        <p14:creationId xmlns:p14="http://schemas.microsoft.com/office/powerpoint/2010/main" val="2296343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327D2A-A3DB-4F73-A672-62F70C16977F}" type="slidenum">
              <a:rPr lang="en-US" smtClean="0"/>
              <a:t>21</a:t>
            </a:fld>
            <a:endParaRPr lang="en-US"/>
          </a:p>
        </p:txBody>
      </p:sp>
    </p:spTree>
    <p:extLst>
      <p:ext uri="{BB962C8B-B14F-4D97-AF65-F5344CB8AC3E}">
        <p14:creationId xmlns:p14="http://schemas.microsoft.com/office/powerpoint/2010/main" val="2296343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CF7E304-74AE-4329-901F-9189F19FDA26}" type="datetimeFigureOut">
              <a:rPr lang="en-US" smtClean="0"/>
              <a:t>12/10/2015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F7E304-74AE-4329-901F-9189F19FDA26}" type="datetimeFigureOut">
              <a:rPr lang="en-US" smtClean="0"/>
              <a:t>12/10/2015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F7E304-74AE-4329-901F-9189F19FDA26}" type="datetimeFigureOut">
              <a:rPr lang="en-US" smtClean="0"/>
              <a:t>12/10/2015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CF7E304-74AE-4329-901F-9189F19FDA26}" type="datetimeFigureOut">
              <a:rPr lang="en-US" smtClean="0"/>
              <a:t>12/10/2015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CF7E304-74AE-4329-901F-9189F19FDA26}" type="datetimeFigureOut">
              <a:rPr lang="en-US" smtClean="0"/>
              <a:t>12/10/2015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CF7E304-74AE-4329-901F-9189F19FDA26}" type="datetimeFigureOut">
              <a:rPr lang="en-US" smtClean="0"/>
              <a:t>12/10/2015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F7E304-74AE-4329-901F-9189F19FDA26}" type="datetimeFigureOut">
              <a:rPr lang="en-US" smtClean="0"/>
              <a:t>12/10/2015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F7E304-74AE-4329-901F-9189F19FDA26}" type="datetimeFigureOut">
              <a:rPr lang="en-US" smtClean="0"/>
              <a:t>12/10/2015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448EA6-6283-4D6C-941D-8887D0D316A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0CF7E304-74AE-4329-901F-9189F19FDA26}" type="datetimeFigureOut">
              <a:rPr lang="en-US" smtClean="0"/>
              <a:t>12/10/2015</a:t>
            </a:fld>
            <a:endParaRPr lang="en-US"/>
          </a:p>
        </p:txBody>
      </p:sp>
      <p:sp>
        <p:nvSpPr>
          <p:cNvPr id="9" name="Slide Number Placeholder 8"/>
          <p:cNvSpPr>
            <a:spLocks noGrp="1"/>
          </p:cNvSpPr>
          <p:nvPr>
            <p:ph type="sldNum" sz="quarter" idx="11"/>
          </p:nvPr>
        </p:nvSpPr>
        <p:spPr/>
        <p:txBody>
          <a:bodyPr/>
          <a:lstStyle/>
          <a:p>
            <a:fld id="{8F448EA6-6283-4D6C-941D-8887D0D316A1}"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F7E304-74AE-4329-901F-9189F19FDA26}" type="datetimeFigureOut">
              <a:rPr lang="en-US" smtClean="0"/>
              <a:t>12/10/2015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F7E304-74AE-4329-901F-9189F19FDA26}" type="datetimeFigureOut">
              <a:rPr lang="en-US" smtClean="0"/>
              <a:t>12/10/2015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448EA6-6283-4D6C-941D-8887D0D316A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8F448EA6-6283-4D6C-941D-8887D0D316A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0CF7E304-74AE-4329-901F-9189F19FDA26}" type="datetimeFigureOut">
              <a:rPr lang="en-US" smtClean="0"/>
              <a:t>12/10/2015</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543800" cy="3200400"/>
          </a:xfrm>
        </p:spPr>
        <p:txBody>
          <a:bodyPr/>
          <a:lstStyle/>
          <a:p>
            <a:r>
              <a:rPr lang="en-US" sz="3600" dirty="0" smtClean="0"/>
              <a:t>The Exit --</a:t>
            </a:r>
            <a:br>
              <a:rPr lang="en-US" sz="3600" dirty="0" smtClean="0"/>
            </a:br>
            <a:r>
              <a:rPr lang="en-US" sz="3600" dirty="0" smtClean="0"/>
              <a:t>Trend “Riding” or Targeted Profit Taking?</a:t>
            </a:r>
            <a:br>
              <a:rPr lang="en-US" sz="3600" dirty="0" smtClean="0"/>
            </a:br>
            <a:r>
              <a:rPr lang="en-US" sz="3600" dirty="0"/>
              <a:t/>
            </a:r>
            <a:br>
              <a:rPr lang="en-US" sz="3600" dirty="0"/>
            </a:br>
            <a:r>
              <a:rPr lang="en-US" sz="3600" dirty="0" smtClean="0"/>
              <a:t>Which is more profitable?</a:t>
            </a:r>
            <a:endParaRPr lang="en-US" sz="3600" dirty="0"/>
          </a:p>
        </p:txBody>
      </p:sp>
      <p:sp>
        <p:nvSpPr>
          <p:cNvPr id="3" name="Subtitle 2"/>
          <p:cNvSpPr>
            <a:spLocks noGrp="1"/>
          </p:cNvSpPr>
          <p:nvPr>
            <p:ph type="subTitle" idx="1"/>
          </p:nvPr>
        </p:nvSpPr>
        <p:spPr>
          <a:xfrm>
            <a:off x="685800" y="4267200"/>
            <a:ext cx="6461760" cy="1524000"/>
          </a:xfrm>
        </p:spPr>
        <p:txBody>
          <a:bodyPr>
            <a:noAutofit/>
          </a:bodyPr>
          <a:lstStyle/>
          <a:p>
            <a:r>
              <a:rPr lang="en-US" sz="4000" dirty="0" smtClean="0">
                <a:solidFill>
                  <a:schemeClr val="tx1"/>
                </a:solidFill>
                <a:latin typeface="Freestyle Script" panose="030804020302050B0404" pitchFamily="66" charset="0"/>
              </a:rPr>
              <a:t>A process to determine which works better (for me).</a:t>
            </a:r>
            <a:endParaRPr lang="en-US" sz="4000" dirty="0">
              <a:solidFill>
                <a:schemeClr val="tx1"/>
              </a:solidFill>
              <a:latin typeface="Freestyle Script" panose="030804020302050B0404" pitchFamily="66" charset="0"/>
            </a:endParaRPr>
          </a:p>
        </p:txBody>
      </p:sp>
    </p:spTree>
    <p:extLst>
      <p:ext uri="{BB962C8B-B14F-4D97-AF65-F5344CB8AC3E}">
        <p14:creationId xmlns:p14="http://schemas.microsoft.com/office/powerpoint/2010/main" val="41958401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Exiting your trades	</a:t>
            </a:r>
            <a:endParaRPr lang="en-US" dirty="0"/>
          </a:p>
        </p:txBody>
      </p:sp>
      <p:sp>
        <p:nvSpPr>
          <p:cNvPr id="6" name="Content Placeholder 5"/>
          <p:cNvSpPr>
            <a:spLocks noGrp="1"/>
          </p:cNvSpPr>
          <p:nvPr>
            <p:ph idx="1"/>
          </p:nvPr>
        </p:nvSpPr>
        <p:spPr/>
        <p:txBody>
          <a:bodyPr>
            <a:normAutofit lnSpcReduction="10000"/>
          </a:bodyPr>
          <a:lstStyle/>
          <a:p>
            <a:r>
              <a:rPr lang="en-US" dirty="0" smtClean="0"/>
              <a:t>OK…so you’ve learned how to enter the market in a consistently profitable manner.</a:t>
            </a:r>
          </a:p>
          <a:p>
            <a:r>
              <a:rPr lang="en-US" dirty="0" smtClean="0"/>
              <a:t>You have your plan that establishes a method of evaluating price movements and their underlying structure (order flow)</a:t>
            </a:r>
          </a:p>
          <a:p>
            <a:r>
              <a:rPr lang="en-US" dirty="0" smtClean="0"/>
              <a:t>You can now pinpoint areas to enter where price has been statistically shown to give you a “lead” (open trade profit) on the market.</a:t>
            </a:r>
          </a:p>
          <a:p>
            <a:r>
              <a:rPr lang="en-US" dirty="0" smtClean="0"/>
              <a:t>You are able to manage that lead to close trades in profit more often than you close trades in loss.</a:t>
            </a:r>
          </a:p>
          <a:p>
            <a:r>
              <a:rPr lang="en-US" dirty="0" smtClean="0"/>
              <a:t>BUT you are now beginning to notice that your EXIT isn’t as efficient as it could be.  In fact you are finding a great deal of unrealized potential that is “left on the table” because your exit is inefficient.</a:t>
            </a:r>
          </a:p>
          <a:p>
            <a:r>
              <a:rPr lang="en-US" dirty="0" smtClean="0"/>
              <a:t>CONGRATULATIONS!!  This is the right kind of problem to have</a:t>
            </a:r>
          </a:p>
        </p:txBody>
      </p:sp>
    </p:spTree>
    <p:extLst>
      <p:ext uri="{BB962C8B-B14F-4D97-AF65-F5344CB8AC3E}">
        <p14:creationId xmlns:p14="http://schemas.microsoft.com/office/powerpoint/2010/main" val="2135903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bldLvl="3"/>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Chose…but chose wisely	</a:t>
            </a:r>
            <a:endParaRPr lang="en-US" dirty="0"/>
          </a:p>
        </p:txBody>
      </p:sp>
      <p:sp>
        <p:nvSpPr>
          <p:cNvPr id="6" name="Content Placeholder 5"/>
          <p:cNvSpPr>
            <a:spLocks noGrp="1"/>
          </p:cNvSpPr>
          <p:nvPr>
            <p:ph idx="1"/>
          </p:nvPr>
        </p:nvSpPr>
        <p:spPr/>
        <p:txBody>
          <a:bodyPr>
            <a:normAutofit/>
          </a:bodyPr>
          <a:lstStyle/>
          <a:p>
            <a:r>
              <a:rPr lang="en-US" dirty="0" smtClean="0"/>
              <a:t>You are now presented with a dilemma.</a:t>
            </a:r>
          </a:p>
          <a:p>
            <a:r>
              <a:rPr lang="en-US" dirty="0" smtClean="0"/>
              <a:t>Do I take profits now?  Or do I wait for more?</a:t>
            </a:r>
          </a:p>
          <a:p>
            <a:pPr lvl="1"/>
            <a:r>
              <a:rPr lang="en-US" dirty="0" smtClean="0"/>
              <a:t>What is the likelihood that price will continue in my favor?</a:t>
            </a:r>
          </a:p>
          <a:p>
            <a:pPr lvl="1"/>
            <a:r>
              <a:rPr lang="en-US" dirty="0" smtClean="0"/>
              <a:t>If it does continue where is the most efficient place to exit (with maximum) profit?</a:t>
            </a:r>
          </a:p>
          <a:p>
            <a:r>
              <a:rPr lang="en-US" dirty="0" smtClean="0"/>
              <a:t>What if price moves against my position?</a:t>
            </a:r>
          </a:p>
          <a:p>
            <a:pPr lvl="1"/>
            <a:r>
              <a:rPr lang="en-US" dirty="0" smtClean="0"/>
              <a:t>How far will it go?</a:t>
            </a:r>
          </a:p>
          <a:p>
            <a:pPr lvl="1"/>
            <a:r>
              <a:rPr lang="en-US" dirty="0" smtClean="0"/>
              <a:t>Will it then turn back in my favor?</a:t>
            </a:r>
          </a:p>
          <a:p>
            <a:pPr lvl="1"/>
            <a:r>
              <a:rPr lang="en-US" dirty="0" smtClean="0"/>
              <a:t>Will it then return even more profit IF I am just patient to wait it out?</a:t>
            </a:r>
          </a:p>
          <a:p>
            <a:pPr lvl="1"/>
            <a:r>
              <a:rPr lang="en-US" dirty="0" smtClean="0"/>
              <a:t>Or will I stop out with less profit, or even loss?</a:t>
            </a:r>
          </a:p>
          <a:p>
            <a:r>
              <a:rPr lang="en-US" dirty="0" smtClean="0"/>
              <a:t>You must now make a choice and you are stuck with a lose/lose proposition</a:t>
            </a:r>
          </a:p>
        </p:txBody>
      </p:sp>
    </p:spTree>
    <p:extLst>
      <p:ext uri="{BB962C8B-B14F-4D97-AF65-F5344CB8AC3E}">
        <p14:creationId xmlns:p14="http://schemas.microsoft.com/office/powerpoint/2010/main" val="288618078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6">
                                            <p:txEl>
                                              <p:pRg st="8" end="8"/>
                                            </p:txEl>
                                          </p:spTgt>
                                        </p:tgtEl>
                                        <p:attrNameLst>
                                          <p:attrName>style.visibility</p:attrName>
                                        </p:attrNameLst>
                                      </p:cBhvr>
                                      <p:to>
                                        <p:strVal val="visible"/>
                                      </p:to>
                                    </p:set>
                                    <p:anim calcmode="lin" valueType="num">
                                      <p:cBhvr>
                                        <p:cTn id="71"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6">
                                            <p:txEl>
                                              <p:pRg st="8" end="8"/>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6">
                                            <p:txEl>
                                              <p:pRg st="9" end="9"/>
                                            </p:txEl>
                                          </p:spTgt>
                                        </p:tgtEl>
                                        <p:attrNameLst>
                                          <p:attrName>style.visibility</p:attrName>
                                        </p:attrNameLst>
                                      </p:cBhvr>
                                      <p:to>
                                        <p:strVal val="visible"/>
                                      </p:to>
                                    </p:set>
                                    <p:anim calcmode="lin" valueType="num">
                                      <p:cBhvr>
                                        <p:cTn id="79" dur="1000" fill="hold"/>
                                        <p:tgtEl>
                                          <p:spTgt spid="6">
                                            <p:txEl>
                                              <p:pRg st="9" end="9"/>
                                            </p:txEl>
                                          </p:spTgt>
                                        </p:tgtEl>
                                        <p:attrNameLst>
                                          <p:attrName>ppt_w</p:attrName>
                                        </p:attrNameLst>
                                      </p:cBhvr>
                                      <p:tavLst>
                                        <p:tav tm="0">
                                          <p:val>
                                            <p:fltVal val="0"/>
                                          </p:val>
                                        </p:tav>
                                        <p:tav tm="100000">
                                          <p:val>
                                            <p:strVal val="#ppt_w"/>
                                          </p:val>
                                        </p:tav>
                                      </p:tavLst>
                                    </p:anim>
                                    <p:anim calcmode="lin" valueType="num">
                                      <p:cBhvr>
                                        <p:cTn id="80" dur="1000" fill="hold"/>
                                        <p:tgtEl>
                                          <p:spTgt spid="6">
                                            <p:txEl>
                                              <p:pRg st="9" end="9"/>
                                            </p:txEl>
                                          </p:spTgt>
                                        </p:tgtEl>
                                        <p:attrNameLst>
                                          <p:attrName>ppt_h</p:attrName>
                                        </p:attrNameLst>
                                      </p:cBhvr>
                                      <p:tavLst>
                                        <p:tav tm="0">
                                          <p:val>
                                            <p:fltVal val="0"/>
                                          </p:val>
                                        </p:tav>
                                        <p:tav tm="100000">
                                          <p:val>
                                            <p:strVal val="#ppt_h"/>
                                          </p:val>
                                        </p:tav>
                                      </p:tavLst>
                                    </p:anim>
                                    <p:anim calcmode="lin" valueType="num">
                                      <p:cBhvr>
                                        <p:cTn id="81" dur="1000" fill="hold"/>
                                        <p:tgtEl>
                                          <p:spTgt spid="6">
                                            <p:txEl>
                                              <p:pRg st="9" end="9"/>
                                            </p:txEl>
                                          </p:spTgt>
                                        </p:tgtEl>
                                        <p:attrNameLst>
                                          <p:attrName>style.rotation</p:attrName>
                                        </p:attrNameLst>
                                      </p:cBhvr>
                                      <p:tavLst>
                                        <p:tav tm="0">
                                          <p:val>
                                            <p:fltVal val="90"/>
                                          </p:val>
                                        </p:tav>
                                        <p:tav tm="100000">
                                          <p:val>
                                            <p:fltVal val="0"/>
                                          </p:val>
                                        </p:tav>
                                      </p:tavLst>
                                    </p:anim>
                                    <p:animEffect transition="in" filter="fade">
                                      <p:cBhvr>
                                        <p:cTn id="82" dur="1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Chose…but chose wisely	</a:t>
            </a:r>
            <a:endParaRPr lang="en-US" dirty="0"/>
          </a:p>
        </p:txBody>
      </p:sp>
      <p:sp>
        <p:nvSpPr>
          <p:cNvPr id="6" name="Content Placeholder 5"/>
          <p:cNvSpPr>
            <a:spLocks noGrp="1"/>
          </p:cNvSpPr>
          <p:nvPr>
            <p:ph idx="1"/>
          </p:nvPr>
        </p:nvSpPr>
        <p:spPr/>
        <p:txBody>
          <a:bodyPr>
            <a:normAutofit/>
          </a:bodyPr>
          <a:lstStyle/>
          <a:p>
            <a:r>
              <a:rPr lang="en-US" dirty="0" smtClean="0"/>
              <a:t>No matter what happens you will be “dissatisfied” with the outcome.</a:t>
            </a:r>
          </a:p>
          <a:p>
            <a:r>
              <a:rPr lang="en-US" dirty="0" smtClean="0"/>
              <a:t>If you hold and price moves against you stopping you out…</a:t>
            </a:r>
          </a:p>
          <a:p>
            <a:pPr lvl="1"/>
            <a:r>
              <a:rPr lang="en-US" dirty="0" smtClean="0"/>
              <a:t>You will feel as if you didn’t take profit when it was presented and castigate yourself for being greedy.</a:t>
            </a:r>
          </a:p>
          <a:p>
            <a:r>
              <a:rPr lang="en-US" dirty="0" smtClean="0"/>
              <a:t>If you take profit and price continues moving your direction…</a:t>
            </a:r>
          </a:p>
          <a:p>
            <a:pPr lvl="1"/>
            <a:r>
              <a:rPr lang="en-US" dirty="0" smtClean="0"/>
              <a:t>You will feel betrayed by your impulsiveness and castigate yourself for being impatient.</a:t>
            </a:r>
          </a:p>
          <a:p>
            <a:r>
              <a:rPr lang="en-US" dirty="0" smtClean="0"/>
              <a:t>No matter which you chose you will feel as if you “should have” done better.</a:t>
            </a:r>
          </a:p>
          <a:p>
            <a:r>
              <a:rPr lang="en-US" dirty="0" smtClean="0"/>
              <a:t>This </a:t>
            </a:r>
            <a:r>
              <a:rPr lang="en-US" dirty="0" smtClean="0"/>
              <a:t>dissatisfied feeling creates </a:t>
            </a:r>
            <a:r>
              <a:rPr lang="en-US" dirty="0" smtClean="0"/>
              <a:t>a mental barrier to success which will cause a downward spiral in your “Mental Edge” making you more inclined to make mistakes.</a:t>
            </a:r>
          </a:p>
        </p:txBody>
      </p:sp>
    </p:spTree>
    <p:extLst>
      <p:ext uri="{BB962C8B-B14F-4D97-AF65-F5344CB8AC3E}">
        <p14:creationId xmlns:p14="http://schemas.microsoft.com/office/powerpoint/2010/main" val="982573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Use your “Process”	</a:t>
            </a:r>
            <a:endParaRPr lang="en-US" dirty="0"/>
          </a:p>
        </p:txBody>
      </p:sp>
      <p:sp>
        <p:nvSpPr>
          <p:cNvPr id="6" name="Content Placeholder 5"/>
          <p:cNvSpPr>
            <a:spLocks noGrp="1"/>
          </p:cNvSpPr>
          <p:nvPr>
            <p:ph idx="1"/>
          </p:nvPr>
        </p:nvSpPr>
        <p:spPr/>
        <p:txBody>
          <a:bodyPr>
            <a:normAutofit/>
          </a:bodyPr>
          <a:lstStyle/>
          <a:p>
            <a:r>
              <a:rPr lang="en-US" dirty="0" smtClean="0"/>
              <a:t>Fortunately, you have a weapon that can help you resolve this dilemma and create a successful approach to ANY issue you face in the future.</a:t>
            </a:r>
          </a:p>
          <a:p>
            <a:r>
              <a:rPr lang="en-US" dirty="0" smtClean="0"/>
              <a:t>Because you have taken my course, you now KNOW that the answer lies within yourself and your ability to use your analytical skills on YOUR trading actions.</a:t>
            </a:r>
          </a:p>
          <a:p>
            <a:r>
              <a:rPr lang="en-US" dirty="0" smtClean="0"/>
              <a:t>Remember the course work?  By now you will have a valuable tool to analyze your trading results…DATA and LOG entries.</a:t>
            </a:r>
          </a:p>
          <a:p>
            <a:r>
              <a:rPr lang="en-US" dirty="0" smtClean="0"/>
              <a:t>All you need to do is ask the right questions and then gather the data to answer them.</a:t>
            </a:r>
          </a:p>
          <a:p>
            <a:r>
              <a:rPr lang="en-US" dirty="0" smtClean="0"/>
              <a:t>My course showed you how to use this process, but now we are going to use it LIVE in the markets over the next several months …Lets study the problem!!</a:t>
            </a:r>
          </a:p>
        </p:txBody>
      </p:sp>
    </p:spTree>
    <p:extLst>
      <p:ext uri="{BB962C8B-B14F-4D97-AF65-F5344CB8AC3E}">
        <p14:creationId xmlns:p14="http://schemas.microsoft.com/office/powerpoint/2010/main" val="188611109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Duel of Trading Theories	</a:t>
            </a:r>
            <a:endParaRPr lang="en-US" dirty="0"/>
          </a:p>
        </p:txBody>
      </p:sp>
      <p:sp>
        <p:nvSpPr>
          <p:cNvPr id="6" name="Content Placeholder 5"/>
          <p:cNvSpPr>
            <a:spLocks noGrp="1"/>
          </p:cNvSpPr>
          <p:nvPr>
            <p:ph idx="1"/>
          </p:nvPr>
        </p:nvSpPr>
        <p:spPr/>
        <p:txBody>
          <a:bodyPr>
            <a:normAutofit lnSpcReduction="10000"/>
          </a:bodyPr>
          <a:lstStyle/>
          <a:p>
            <a:r>
              <a:rPr lang="en-US" dirty="0" smtClean="0"/>
              <a:t>Trend “Riding”:</a:t>
            </a:r>
          </a:p>
          <a:p>
            <a:pPr lvl="1"/>
            <a:r>
              <a:rPr lang="en-US" dirty="0"/>
              <a:t>Promotes the idea that Markets Trend more often than they range.</a:t>
            </a:r>
          </a:p>
          <a:p>
            <a:pPr lvl="1"/>
            <a:r>
              <a:rPr lang="en-US" dirty="0"/>
              <a:t>Ranging markets are temporary conditions that will eventually resolve by</a:t>
            </a:r>
            <a:r>
              <a:rPr lang="en-US" dirty="0" smtClean="0"/>
              <a:t>:</a:t>
            </a:r>
          </a:p>
          <a:p>
            <a:pPr lvl="2"/>
            <a:r>
              <a:rPr lang="en-US" dirty="0"/>
              <a:t>Continuation </a:t>
            </a:r>
          </a:p>
          <a:p>
            <a:pPr lvl="2"/>
            <a:r>
              <a:rPr lang="en-US" dirty="0" smtClean="0"/>
              <a:t>Reversal</a:t>
            </a:r>
          </a:p>
          <a:p>
            <a:pPr lvl="1"/>
            <a:r>
              <a:rPr lang="en-US" dirty="0" smtClean="0"/>
              <a:t>Profit is realized by holding through as much as the trend as possible   - Forever (if possible).</a:t>
            </a:r>
            <a:endParaRPr lang="en-US" dirty="0"/>
          </a:p>
          <a:p>
            <a:r>
              <a:rPr lang="en-US" dirty="0" smtClean="0"/>
              <a:t>Targeted Profit Taking:</a:t>
            </a:r>
          </a:p>
          <a:p>
            <a:pPr lvl="1"/>
            <a:r>
              <a:rPr lang="en-US" dirty="0" smtClean="0"/>
              <a:t>Promotes the idea that both trending and ranging markets present multiple opportunities to profit</a:t>
            </a:r>
          </a:p>
          <a:p>
            <a:pPr lvl="1"/>
            <a:r>
              <a:rPr lang="en-US" dirty="0" smtClean="0"/>
              <a:t>Profit is realized by targeting statically based price points to exit trades in profit.</a:t>
            </a:r>
          </a:p>
        </p:txBody>
      </p:sp>
    </p:spTree>
    <p:extLst>
      <p:ext uri="{BB962C8B-B14F-4D97-AF65-F5344CB8AC3E}">
        <p14:creationId xmlns:p14="http://schemas.microsoft.com/office/powerpoint/2010/main" val="72359551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6">
                                            <p:txEl>
                                              <p:pRg st="8" end="8"/>
                                            </p:txEl>
                                          </p:spTgt>
                                        </p:tgtEl>
                                        <p:attrNameLst>
                                          <p:attrName>style.visibility</p:attrName>
                                        </p:attrNameLst>
                                      </p:cBhvr>
                                      <p:to>
                                        <p:strVal val="visible"/>
                                      </p:to>
                                    </p:set>
                                    <p:anim calcmode="lin" valueType="num">
                                      <p:cBhvr>
                                        <p:cTn id="71"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Diametrically Opposed	</a:t>
            </a:r>
            <a:endParaRPr lang="en-US" dirty="0"/>
          </a:p>
        </p:txBody>
      </p:sp>
      <p:sp>
        <p:nvSpPr>
          <p:cNvPr id="6" name="Content Placeholder 5"/>
          <p:cNvSpPr>
            <a:spLocks noGrp="1"/>
          </p:cNvSpPr>
          <p:nvPr>
            <p:ph idx="1"/>
          </p:nvPr>
        </p:nvSpPr>
        <p:spPr>
          <a:xfrm>
            <a:off x="457200" y="1219200"/>
            <a:ext cx="7620000" cy="5181600"/>
          </a:xfrm>
        </p:spPr>
        <p:txBody>
          <a:bodyPr>
            <a:normAutofit lnSpcReduction="10000"/>
          </a:bodyPr>
          <a:lstStyle/>
          <a:p>
            <a:r>
              <a:rPr lang="en-US" dirty="0" smtClean="0"/>
              <a:t>Unfortunately these two theories are diametrically opposed</a:t>
            </a:r>
            <a:endParaRPr lang="en-US" dirty="0"/>
          </a:p>
          <a:p>
            <a:r>
              <a:rPr lang="en-US" dirty="0" smtClean="0"/>
              <a:t>Trend Riding has you holding through pull backs and retracements</a:t>
            </a:r>
          </a:p>
          <a:p>
            <a:pPr lvl="1"/>
            <a:r>
              <a:rPr lang="en-US" dirty="0"/>
              <a:t>This situation requires that you have a good ability to “gauge” the trend for exhaustion</a:t>
            </a:r>
          </a:p>
          <a:p>
            <a:pPr lvl="1"/>
            <a:r>
              <a:rPr lang="en-US" dirty="0"/>
              <a:t>It also requires patience during a pull back or retrace</a:t>
            </a:r>
          </a:p>
          <a:p>
            <a:pPr lvl="1"/>
            <a:r>
              <a:rPr lang="en-US" dirty="0"/>
              <a:t>And a little faith in your ability to asses the current strength of the trend to “know” it will continue.</a:t>
            </a:r>
          </a:p>
          <a:p>
            <a:pPr lvl="1"/>
            <a:r>
              <a:rPr lang="en-US" dirty="0"/>
              <a:t>You must be able to watch your open trade profits “breath” through periods of extremely good profit and periods of diminishing profits or even open trade losses</a:t>
            </a:r>
            <a:r>
              <a:rPr lang="en-US" dirty="0" smtClean="0"/>
              <a:t>.</a:t>
            </a:r>
          </a:p>
          <a:p>
            <a:r>
              <a:rPr lang="en-US" dirty="0" smtClean="0"/>
              <a:t>However a single trade can run for very long periods of time requiring only that you monitor your stop placement from time to time…at times only once every week.  </a:t>
            </a:r>
          </a:p>
          <a:p>
            <a:r>
              <a:rPr lang="en-US" dirty="0" smtClean="0"/>
              <a:t>AND can render an entire quarter’s profit in ONE trade.</a:t>
            </a:r>
            <a:endParaRPr lang="en-US" dirty="0"/>
          </a:p>
        </p:txBody>
      </p:sp>
    </p:spTree>
    <p:extLst>
      <p:ext uri="{BB962C8B-B14F-4D97-AF65-F5344CB8AC3E}">
        <p14:creationId xmlns:p14="http://schemas.microsoft.com/office/powerpoint/2010/main" val="31387957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Diametrically Opposed	</a:t>
            </a:r>
            <a:endParaRPr lang="en-US" dirty="0"/>
          </a:p>
        </p:txBody>
      </p:sp>
      <p:sp>
        <p:nvSpPr>
          <p:cNvPr id="6" name="Content Placeholder 5"/>
          <p:cNvSpPr>
            <a:spLocks noGrp="1"/>
          </p:cNvSpPr>
          <p:nvPr>
            <p:ph idx="1"/>
          </p:nvPr>
        </p:nvSpPr>
        <p:spPr>
          <a:xfrm>
            <a:off x="457200" y="1219200"/>
            <a:ext cx="7620000" cy="5181600"/>
          </a:xfrm>
        </p:spPr>
        <p:txBody>
          <a:bodyPr>
            <a:normAutofit/>
          </a:bodyPr>
          <a:lstStyle/>
          <a:p>
            <a:r>
              <a:rPr lang="en-US" dirty="0" smtClean="0"/>
              <a:t>Targeted Profit Taking has you taking profit at statically advantageous price points.</a:t>
            </a:r>
          </a:p>
          <a:p>
            <a:r>
              <a:rPr lang="en-US" dirty="0" smtClean="0"/>
              <a:t>It is based on the data you collect on how YOU execute in the market </a:t>
            </a:r>
          </a:p>
          <a:p>
            <a:r>
              <a:rPr lang="en-US" dirty="0" smtClean="0"/>
              <a:t>It does not necessarily analyze what the market can or will do.</a:t>
            </a:r>
          </a:p>
          <a:p>
            <a:r>
              <a:rPr lang="en-US" dirty="0" smtClean="0"/>
              <a:t>It exploits the idea that within any given market condition (trending or ranging)  there are multiple opportunities to enter and exit.</a:t>
            </a:r>
          </a:p>
          <a:p>
            <a:pPr lvl="1"/>
            <a:r>
              <a:rPr lang="en-US" dirty="0" smtClean="0"/>
              <a:t>While a trend trader is bearing through a retrace a targeted profit taker is adding profit by taking advantage of counter trend movements.</a:t>
            </a:r>
          </a:p>
          <a:p>
            <a:pPr lvl="1"/>
            <a:r>
              <a:rPr lang="en-US" dirty="0" smtClean="0"/>
              <a:t>While a trend trader watching profits </a:t>
            </a:r>
            <a:r>
              <a:rPr lang="en-US" dirty="0" smtClean="0"/>
              <a:t>grow during a vertical price move, </a:t>
            </a:r>
            <a:r>
              <a:rPr lang="en-US" dirty="0" smtClean="0"/>
              <a:t>a targeted profit taker is sidelined after taking profit waiting for the next opportunity, which may or may NOT come.</a:t>
            </a:r>
          </a:p>
          <a:p>
            <a:endParaRPr lang="en-US" dirty="0"/>
          </a:p>
        </p:txBody>
      </p:sp>
    </p:spTree>
    <p:extLst>
      <p:ext uri="{BB962C8B-B14F-4D97-AF65-F5344CB8AC3E}">
        <p14:creationId xmlns:p14="http://schemas.microsoft.com/office/powerpoint/2010/main" val="40090243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Let’s compare</a:t>
            </a:r>
            <a:endParaRPr lang="en-US" dirty="0"/>
          </a:p>
        </p:txBody>
      </p:sp>
      <p:sp>
        <p:nvSpPr>
          <p:cNvPr id="5" name="Text Placeholder 4"/>
          <p:cNvSpPr>
            <a:spLocks noGrp="1"/>
          </p:cNvSpPr>
          <p:nvPr>
            <p:ph type="body" idx="1"/>
          </p:nvPr>
        </p:nvSpPr>
        <p:spPr>
          <a:xfrm>
            <a:off x="457200" y="1535113"/>
            <a:ext cx="3657600" cy="369887"/>
          </a:xfrm>
        </p:spPr>
        <p:txBody>
          <a:bodyPr/>
          <a:lstStyle/>
          <a:p>
            <a:r>
              <a:rPr lang="en-US" dirty="0" smtClean="0"/>
              <a:t>Trend Riding</a:t>
            </a:r>
            <a:endParaRPr lang="en-US" dirty="0"/>
          </a:p>
        </p:txBody>
      </p:sp>
      <p:sp>
        <p:nvSpPr>
          <p:cNvPr id="6" name="Content Placeholder 5"/>
          <p:cNvSpPr>
            <a:spLocks noGrp="1"/>
          </p:cNvSpPr>
          <p:nvPr>
            <p:ph sz="half" idx="2"/>
          </p:nvPr>
        </p:nvSpPr>
        <p:spPr>
          <a:xfrm>
            <a:off x="457200" y="1905000"/>
            <a:ext cx="3657600" cy="4221163"/>
          </a:xfrm>
        </p:spPr>
        <p:txBody>
          <a:bodyPr>
            <a:normAutofit fontScale="92500" lnSpcReduction="10000"/>
          </a:bodyPr>
          <a:lstStyle/>
          <a:p>
            <a:r>
              <a:rPr lang="en-US" dirty="0" smtClean="0"/>
              <a:t>Advantages:</a:t>
            </a:r>
          </a:p>
          <a:p>
            <a:pPr lvl="1"/>
            <a:r>
              <a:rPr lang="en-US" dirty="0" smtClean="0"/>
              <a:t>Small time requirements</a:t>
            </a:r>
          </a:p>
          <a:p>
            <a:pPr lvl="1"/>
            <a:r>
              <a:rPr lang="en-US" dirty="0" smtClean="0"/>
              <a:t>Greater profits on fewer trades</a:t>
            </a:r>
          </a:p>
          <a:p>
            <a:pPr lvl="1"/>
            <a:r>
              <a:rPr lang="en-US" dirty="0" smtClean="0"/>
              <a:t>Large Risk-to-Reward Ratios (as much as 20:1)</a:t>
            </a:r>
          </a:p>
          <a:p>
            <a:r>
              <a:rPr lang="en-US" dirty="0" smtClean="0"/>
              <a:t>Disadvantages:</a:t>
            </a:r>
          </a:p>
          <a:p>
            <a:pPr lvl="1"/>
            <a:r>
              <a:rPr lang="en-US" dirty="0" smtClean="0"/>
              <a:t>“Suffer” through retracements</a:t>
            </a:r>
          </a:p>
          <a:p>
            <a:pPr lvl="1"/>
            <a:r>
              <a:rPr lang="en-US" dirty="0" smtClean="0"/>
              <a:t>Accurate market analysis skills</a:t>
            </a:r>
          </a:p>
          <a:p>
            <a:pPr lvl="1"/>
            <a:r>
              <a:rPr lang="en-US" dirty="0" smtClean="0"/>
              <a:t>Inefficient exits</a:t>
            </a:r>
          </a:p>
          <a:p>
            <a:pPr lvl="1"/>
            <a:r>
              <a:rPr lang="en-US" dirty="0" smtClean="0"/>
              <a:t>Lower win-to loss ratio</a:t>
            </a:r>
          </a:p>
        </p:txBody>
      </p:sp>
      <p:sp>
        <p:nvSpPr>
          <p:cNvPr id="7" name="Text Placeholder 6"/>
          <p:cNvSpPr>
            <a:spLocks noGrp="1"/>
          </p:cNvSpPr>
          <p:nvPr>
            <p:ph type="body" sz="quarter" idx="3"/>
          </p:nvPr>
        </p:nvSpPr>
        <p:spPr>
          <a:xfrm>
            <a:off x="4419600" y="1535113"/>
            <a:ext cx="3657600" cy="446087"/>
          </a:xfrm>
        </p:spPr>
        <p:txBody>
          <a:bodyPr/>
          <a:lstStyle/>
          <a:p>
            <a:r>
              <a:rPr lang="en-US" dirty="0" smtClean="0"/>
              <a:t>Targeted Profits</a:t>
            </a:r>
            <a:endParaRPr lang="en-US" dirty="0"/>
          </a:p>
        </p:txBody>
      </p:sp>
      <p:sp>
        <p:nvSpPr>
          <p:cNvPr id="8" name="Content Placeholder 7"/>
          <p:cNvSpPr>
            <a:spLocks noGrp="1"/>
          </p:cNvSpPr>
          <p:nvPr>
            <p:ph sz="quarter" idx="4"/>
          </p:nvPr>
        </p:nvSpPr>
        <p:spPr>
          <a:xfrm>
            <a:off x="4419600" y="1981200"/>
            <a:ext cx="3657600" cy="4144963"/>
          </a:xfrm>
        </p:spPr>
        <p:txBody>
          <a:bodyPr>
            <a:normAutofit fontScale="92500"/>
          </a:bodyPr>
          <a:lstStyle/>
          <a:p>
            <a:r>
              <a:rPr lang="en-US" dirty="0" smtClean="0"/>
              <a:t>Advantages</a:t>
            </a:r>
          </a:p>
          <a:p>
            <a:pPr lvl="1"/>
            <a:r>
              <a:rPr lang="en-US" dirty="0" smtClean="0"/>
              <a:t>Multiple opportunities to enter and profit</a:t>
            </a:r>
          </a:p>
          <a:p>
            <a:pPr lvl="1"/>
            <a:r>
              <a:rPr lang="en-US" dirty="0" smtClean="0"/>
              <a:t>Greater efficiency of exit</a:t>
            </a:r>
          </a:p>
          <a:p>
            <a:pPr lvl="1"/>
            <a:r>
              <a:rPr lang="en-US" dirty="0" smtClean="0"/>
              <a:t>Sense of realizing specific goals</a:t>
            </a:r>
          </a:p>
          <a:p>
            <a:pPr lvl="1"/>
            <a:r>
              <a:rPr lang="en-US" dirty="0" smtClean="0"/>
              <a:t>Analysis of self (not markets)</a:t>
            </a:r>
          </a:p>
          <a:p>
            <a:pPr lvl="1"/>
            <a:r>
              <a:rPr lang="en-US" dirty="0" smtClean="0"/>
              <a:t>Higher win-to-loss ratio</a:t>
            </a:r>
          </a:p>
          <a:p>
            <a:r>
              <a:rPr lang="en-US" dirty="0" smtClean="0"/>
              <a:t>Disadvantages</a:t>
            </a:r>
          </a:p>
          <a:p>
            <a:pPr lvl="1"/>
            <a:r>
              <a:rPr lang="en-US" dirty="0" smtClean="0"/>
              <a:t>Greater time requirements</a:t>
            </a:r>
          </a:p>
          <a:p>
            <a:pPr lvl="1"/>
            <a:r>
              <a:rPr lang="en-US" dirty="0" smtClean="0"/>
              <a:t>Sidelined during some of trends biggest moves</a:t>
            </a:r>
          </a:p>
          <a:p>
            <a:pPr lvl="1"/>
            <a:endParaRPr lang="en-US" dirty="0"/>
          </a:p>
        </p:txBody>
      </p:sp>
    </p:spTree>
    <p:extLst>
      <p:ext uri="{BB962C8B-B14F-4D97-AF65-F5344CB8AC3E}">
        <p14:creationId xmlns:p14="http://schemas.microsoft.com/office/powerpoint/2010/main" val="79252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6">
                                            <p:txEl>
                                              <p:pRg st="8" end="8"/>
                                            </p:txEl>
                                          </p:spTgt>
                                        </p:tgtEl>
                                        <p:attrNameLst>
                                          <p:attrName>style.visibility</p:attrName>
                                        </p:attrNameLst>
                                      </p:cBhvr>
                                      <p:to>
                                        <p:strVal val="visible"/>
                                      </p:to>
                                    </p:set>
                                    <p:anim calcmode="lin" valueType="num">
                                      <p:cBhvr>
                                        <p:cTn id="71"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6">
                                            <p:txEl>
                                              <p:pRg st="8" end="8"/>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8">
                                            <p:txEl>
                                              <p:pRg st="0" end="0"/>
                                            </p:txEl>
                                          </p:spTgt>
                                        </p:tgtEl>
                                        <p:attrNameLst>
                                          <p:attrName>style.visibility</p:attrName>
                                        </p:attrNameLst>
                                      </p:cBhvr>
                                      <p:to>
                                        <p:strVal val="visible"/>
                                      </p:to>
                                    </p:set>
                                    <p:anim calcmode="lin" valueType="num">
                                      <p:cBhvr>
                                        <p:cTn id="79"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0"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81"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82" dur="1000"/>
                                        <p:tgtEl>
                                          <p:spTgt spid="8">
                                            <p:txEl>
                                              <p:pRg st="0" end="0"/>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grpId="0" nodeType="clickEffect">
                                  <p:stCondLst>
                                    <p:cond delay="0"/>
                                  </p:stCondLst>
                                  <p:childTnLst>
                                    <p:set>
                                      <p:cBhvr>
                                        <p:cTn id="86" dur="1" fill="hold">
                                          <p:stCondLst>
                                            <p:cond delay="0"/>
                                          </p:stCondLst>
                                        </p:cTn>
                                        <p:tgtEl>
                                          <p:spTgt spid="8">
                                            <p:txEl>
                                              <p:pRg st="1" end="1"/>
                                            </p:txEl>
                                          </p:spTgt>
                                        </p:tgtEl>
                                        <p:attrNameLst>
                                          <p:attrName>style.visibility</p:attrName>
                                        </p:attrNameLst>
                                      </p:cBhvr>
                                      <p:to>
                                        <p:strVal val="visible"/>
                                      </p:to>
                                    </p:set>
                                    <p:anim calcmode="lin" valueType="num">
                                      <p:cBhvr>
                                        <p:cTn id="87" dur="1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88" dur="1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89" dur="1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90" dur="1000"/>
                                        <p:tgtEl>
                                          <p:spTgt spid="8">
                                            <p:txEl>
                                              <p:pRg st="1" end="1"/>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8">
                                            <p:txEl>
                                              <p:pRg st="2" end="2"/>
                                            </p:txEl>
                                          </p:spTgt>
                                        </p:tgtEl>
                                        <p:attrNameLst>
                                          <p:attrName>style.visibility</p:attrName>
                                        </p:attrNameLst>
                                      </p:cBhvr>
                                      <p:to>
                                        <p:strVal val="visible"/>
                                      </p:to>
                                    </p:set>
                                    <p:anim calcmode="lin" valueType="num">
                                      <p:cBhvr>
                                        <p:cTn id="95" dur="1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96" dur="1000" fill="hold"/>
                                        <p:tgtEl>
                                          <p:spTgt spid="8">
                                            <p:txEl>
                                              <p:pRg st="2" end="2"/>
                                            </p:txEl>
                                          </p:spTgt>
                                        </p:tgtEl>
                                        <p:attrNameLst>
                                          <p:attrName>ppt_h</p:attrName>
                                        </p:attrNameLst>
                                      </p:cBhvr>
                                      <p:tavLst>
                                        <p:tav tm="0">
                                          <p:val>
                                            <p:fltVal val="0"/>
                                          </p:val>
                                        </p:tav>
                                        <p:tav tm="100000">
                                          <p:val>
                                            <p:strVal val="#ppt_h"/>
                                          </p:val>
                                        </p:tav>
                                      </p:tavLst>
                                    </p:anim>
                                    <p:anim calcmode="lin" valueType="num">
                                      <p:cBhvr>
                                        <p:cTn id="97" dur="1000" fill="hold"/>
                                        <p:tgtEl>
                                          <p:spTgt spid="8">
                                            <p:txEl>
                                              <p:pRg st="2" end="2"/>
                                            </p:txEl>
                                          </p:spTgt>
                                        </p:tgtEl>
                                        <p:attrNameLst>
                                          <p:attrName>style.rotation</p:attrName>
                                        </p:attrNameLst>
                                      </p:cBhvr>
                                      <p:tavLst>
                                        <p:tav tm="0">
                                          <p:val>
                                            <p:fltVal val="90"/>
                                          </p:val>
                                        </p:tav>
                                        <p:tav tm="100000">
                                          <p:val>
                                            <p:fltVal val="0"/>
                                          </p:val>
                                        </p:tav>
                                      </p:tavLst>
                                    </p:anim>
                                    <p:animEffect transition="in" filter="fade">
                                      <p:cBhvr>
                                        <p:cTn id="98" dur="1000"/>
                                        <p:tgtEl>
                                          <p:spTgt spid="8">
                                            <p:txEl>
                                              <p:pRg st="2" end="2"/>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31" presetClass="entr" presetSubtype="0" fill="hold" grpId="0" nodeType="clickEffect">
                                  <p:stCondLst>
                                    <p:cond delay="0"/>
                                  </p:stCondLst>
                                  <p:childTnLst>
                                    <p:set>
                                      <p:cBhvr>
                                        <p:cTn id="102" dur="1" fill="hold">
                                          <p:stCondLst>
                                            <p:cond delay="0"/>
                                          </p:stCondLst>
                                        </p:cTn>
                                        <p:tgtEl>
                                          <p:spTgt spid="8">
                                            <p:txEl>
                                              <p:pRg st="3" end="3"/>
                                            </p:txEl>
                                          </p:spTgt>
                                        </p:tgtEl>
                                        <p:attrNameLst>
                                          <p:attrName>style.visibility</p:attrName>
                                        </p:attrNameLst>
                                      </p:cBhvr>
                                      <p:to>
                                        <p:strVal val="visible"/>
                                      </p:to>
                                    </p:set>
                                    <p:anim calcmode="lin" valueType="num">
                                      <p:cBhvr>
                                        <p:cTn id="103" dur="1000" fill="hold"/>
                                        <p:tgtEl>
                                          <p:spTgt spid="8">
                                            <p:txEl>
                                              <p:pRg st="3" end="3"/>
                                            </p:txEl>
                                          </p:spTgt>
                                        </p:tgtEl>
                                        <p:attrNameLst>
                                          <p:attrName>ppt_w</p:attrName>
                                        </p:attrNameLst>
                                      </p:cBhvr>
                                      <p:tavLst>
                                        <p:tav tm="0">
                                          <p:val>
                                            <p:fltVal val="0"/>
                                          </p:val>
                                        </p:tav>
                                        <p:tav tm="100000">
                                          <p:val>
                                            <p:strVal val="#ppt_w"/>
                                          </p:val>
                                        </p:tav>
                                      </p:tavLst>
                                    </p:anim>
                                    <p:anim calcmode="lin" valueType="num">
                                      <p:cBhvr>
                                        <p:cTn id="104" dur="1000" fill="hold"/>
                                        <p:tgtEl>
                                          <p:spTgt spid="8">
                                            <p:txEl>
                                              <p:pRg st="3" end="3"/>
                                            </p:txEl>
                                          </p:spTgt>
                                        </p:tgtEl>
                                        <p:attrNameLst>
                                          <p:attrName>ppt_h</p:attrName>
                                        </p:attrNameLst>
                                      </p:cBhvr>
                                      <p:tavLst>
                                        <p:tav tm="0">
                                          <p:val>
                                            <p:fltVal val="0"/>
                                          </p:val>
                                        </p:tav>
                                        <p:tav tm="100000">
                                          <p:val>
                                            <p:strVal val="#ppt_h"/>
                                          </p:val>
                                        </p:tav>
                                      </p:tavLst>
                                    </p:anim>
                                    <p:anim calcmode="lin" valueType="num">
                                      <p:cBhvr>
                                        <p:cTn id="105" dur="1000" fill="hold"/>
                                        <p:tgtEl>
                                          <p:spTgt spid="8">
                                            <p:txEl>
                                              <p:pRg st="3" end="3"/>
                                            </p:txEl>
                                          </p:spTgt>
                                        </p:tgtEl>
                                        <p:attrNameLst>
                                          <p:attrName>style.rotation</p:attrName>
                                        </p:attrNameLst>
                                      </p:cBhvr>
                                      <p:tavLst>
                                        <p:tav tm="0">
                                          <p:val>
                                            <p:fltVal val="90"/>
                                          </p:val>
                                        </p:tav>
                                        <p:tav tm="100000">
                                          <p:val>
                                            <p:fltVal val="0"/>
                                          </p:val>
                                        </p:tav>
                                      </p:tavLst>
                                    </p:anim>
                                    <p:animEffect transition="in" filter="fade">
                                      <p:cBhvr>
                                        <p:cTn id="106" dur="1000"/>
                                        <p:tgtEl>
                                          <p:spTgt spid="8">
                                            <p:txEl>
                                              <p:pRg st="3" end="3"/>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31" presetClass="entr" presetSubtype="0" fill="hold" grpId="0" nodeType="clickEffect">
                                  <p:stCondLst>
                                    <p:cond delay="0"/>
                                  </p:stCondLst>
                                  <p:childTnLst>
                                    <p:set>
                                      <p:cBhvr>
                                        <p:cTn id="110" dur="1" fill="hold">
                                          <p:stCondLst>
                                            <p:cond delay="0"/>
                                          </p:stCondLst>
                                        </p:cTn>
                                        <p:tgtEl>
                                          <p:spTgt spid="8">
                                            <p:txEl>
                                              <p:pRg st="4" end="4"/>
                                            </p:txEl>
                                          </p:spTgt>
                                        </p:tgtEl>
                                        <p:attrNameLst>
                                          <p:attrName>style.visibility</p:attrName>
                                        </p:attrNameLst>
                                      </p:cBhvr>
                                      <p:to>
                                        <p:strVal val="visible"/>
                                      </p:to>
                                    </p:set>
                                    <p:anim calcmode="lin" valueType="num">
                                      <p:cBhvr>
                                        <p:cTn id="111" dur="1000" fill="hold"/>
                                        <p:tgtEl>
                                          <p:spTgt spid="8">
                                            <p:txEl>
                                              <p:pRg st="4" end="4"/>
                                            </p:txEl>
                                          </p:spTgt>
                                        </p:tgtEl>
                                        <p:attrNameLst>
                                          <p:attrName>ppt_w</p:attrName>
                                        </p:attrNameLst>
                                      </p:cBhvr>
                                      <p:tavLst>
                                        <p:tav tm="0">
                                          <p:val>
                                            <p:fltVal val="0"/>
                                          </p:val>
                                        </p:tav>
                                        <p:tav tm="100000">
                                          <p:val>
                                            <p:strVal val="#ppt_w"/>
                                          </p:val>
                                        </p:tav>
                                      </p:tavLst>
                                    </p:anim>
                                    <p:anim calcmode="lin" valueType="num">
                                      <p:cBhvr>
                                        <p:cTn id="112" dur="1000" fill="hold"/>
                                        <p:tgtEl>
                                          <p:spTgt spid="8">
                                            <p:txEl>
                                              <p:pRg st="4" end="4"/>
                                            </p:txEl>
                                          </p:spTgt>
                                        </p:tgtEl>
                                        <p:attrNameLst>
                                          <p:attrName>ppt_h</p:attrName>
                                        </p:attrNameLst>
                                      </p:cBhvr>
                                      <p:tavLst>
                                        <p:tav tm="0">
                                          <p:val>
                                            <p:fltVal val="0"/>
                                          </p:val>
                                        </p:tav>
                                        <p:tav tm="100000">
                                          <p:val>
                                            <p:strVal val="#ppt_h"/>
                                          </p:val>
                                        </p:tav>
                                      </p:tavLst>
                                    </p:anim>
                                    <p:anim calcmode="lin" valueType="num">
                                      <p:cBhvr>
                                        <p:cTn id="113" dur="1000" fill="hold"/>
                                        <p:tgtEl>
                                          <p:spTgt spid="8">
                                            <p:txEl>
                                              <p:pRg st="4" end="4"/>
                                            </p:txEl>
                                          </p:spTgt>
                                        </p:tgtEl>
                                        <p:attrNameLst>
                                          <p:attrName>style.rotation</p:attrName>
                                        </p:attrNameLst>
                                      </p:cBhvr>
                                      <p:tavLst>
                                        <p:tav tm="0">
                                          <p:val>
                                            <p:fltVal val="90"/>
                                          </p:val>
                                        </p:tav>
                                        <p:tav tm="100000">
                                          <p:val>
                                            <p:fltVal val="0"/>
                                          </p:val>
                                        </p:tav>
                                      </p:tavLst>
                                    </p:anim>
                                    <p:animEffect transition="in" filter="fade">
                                      <p:cBhvr>
                                        <p:cTn id="114" dur="1000"/>
                                        <p:tgtEl>
                                          <p:spTgt spid="8">
                                            <p:txEl>
                                              <p:pRg st="4" end="4"/>
                                            </p:txEl>
                                          </p:spTgt>
                                        </p:tgtEl>
                                      </p:cBhvr>
                                    </p:animEffect>
                                  </p:childTnLst>
                                </p:cTn>
                              </p:par>
                            </p:childTnLst>
                          </p:cTn>
                        </p:par>
                      </p:childTnLst>
                    </p:cTn>
                  </p:par>
                  <p:par>
                    <p:cTn id="115" fill="hold">
                      <p:stCondLst>
                        <p:cond delay="indefinite"/>
                      </p:stCondLst>
                      <p:childTnLst>
                        <p:par>
                          <p:cTn id="116" fill="hold">
                            <p:stCondLst>
                              <p:cond delay="0"/>
                            </p:stCondLst>
                            <p:childTnLst>
                              <p:par>
                                <p:cTn id="117" presetID="31" presetClass="entr" presetSubtype="0" fill="hold" grpId="0" nodeType="clickEffect">
                                  <p:stCondLst>
                                    <p:cond delay="0"/>
                                  </p:stCondLst>
                                  <p:childTnLst>
                                    <p:set>
                                      <p:cBhvr>
                                        <p:cTn id="118" dur="1" fill="hold">
                                          <p:stCondLst>
                                            <p:cond delay="0"/>
                                          </p:stCondLst>
                                        </p:cTn>
                                        <p:tgtEl>
                                          <p:spTgt spid="8">
                                            <p:txEl>
                                              <p:pRg st="5" end="5"/>
                                            </p:txEl>
                                          </p:spTgt>
                                        </p:tgtEl>
                                        <p:attrNameLst>
                                          <p:attrName>style.visibility</p:attrName>
                                        </p:attrNameLst>
                                      </p:cBhvr>
                                      <p:to>
                                        <p:strVal val="visible"/>
                                      </p:to>
                                    </p:set>
                                    <p:anim calcmode="lin" valueType="num">
                                      <p:cBhvr>
                                        <p:cTn id="119" dur="1000" fill="hold"/>
                                        <p:tgtEl>
                                          <p:spTgt spid="8">
                                            <p:txEl>
                                              <p:pRg st="5" end="5"/>
                                            </p:txEl>
                                          </p:spTgt>
                                        </p:tgtEl>
                                        <p:attrNameLst>
                                          <p:attrName>ppt_w</p:attrName>
                                        </p:attrNameLst>
                                      </p:cBhvr>
                                      <p:tavLst>
                                        <p:tav tm="0">
                                          <p:val>
                                            <p:fltVal val="0"/>
                                          </p:val>
                                        </p:tav>
                                        <p:tav tm="100000">
                                          <p:val>
                                            <p:strVal val="#ppt_w"/>
                                          </p:val>
                                        </p:tav>
                                      </p:tavLst>
                                    </p:anim>
                                    <p:anim calcmode="lin" valueType="num">
                                      <p:cBhvr>
                                        <p:cTn id="120" dur="1000" fill="hold"/>
                                        <p:tgtEl>
                                          <p:spTgt spid="8">
                                            <p:txEl>
                                              <p:pRg st="5" end="5"/>
                                            </p:txEl>
                                          </p:spTgt>
                                        </p:tgtEl>
                                        <p:attrNameLst>
                                          <p:attrName>ppt_h</p:attrName>
                                        </p:attrNameLst>
                                      </p:cBhvr>
                                      <p:tavLst>
                                        <p:tav tm="0">
                                          <p:val>
                                            <p:fltVal val="0"/>
                                          </p:val>
                                        </p:tav>
                                        <p:tav tm="100000">
                                          <p:val>
                                            <p:strVal val="#ppt_h"/>
                                          </p:val>
                                        </p:tav>
                                      </p:tavLst>
                                    </p:anim>
                                    <p:anim calcmode="lin" valueType="num">
                                      <p:cBhvr>
                                        <p:cTn id="121" dur="1000" fill="hold"/>
                                        <p:tgtEl>
                                          <p:spTgt spid="8">
                                            <p:txEl>
                                              <p:pRg st="5" end="5"/>
                                            </p:txEl>
                                          </p:spTgt>
                                        </p:tgtEl>
                                        <p:attrNameLst>
                                          <p:attrName>style.rotation</p:attrName>
                                        </p:attrNameLst>
                                      </p:cBhvr>
                                      <p:tavLst>
                                        <p:tav tm="0">
                                          <p:val>
                                            <p:fltVal val="90"/>
                                          </p:val>
                                        </p:tav>
                                        <p:tav tm="100000">
                                          <p:val>
                                            <p:fltVal val="0"/>
                                          </p:val>
                                        </p:tav>
                                      </p:tavLst>
                                    </p:anim>
                                    <p:animEffect transition="in" filter="fade">
                                      <p:cBhvr>
                                        <p:cTn id="122" dur="1000"/>
                                        <p:tgtEl>
                                          <p:spTgt spid="8">
                                            <p:txEl>
                                              <p:pRg st="5" end="5"/>
                                            </p:txEl>
                                          </p:spTgt>
                                        </p:tgtEl>
                                      </p:cBhvr>
                                    </p:animEffect>
                                  </p:childTnLst>
                                </p:cTn>
                              </p:par>
                            </p:childTnLst>
                          </p:cTn>
                        </p:par>
                      </p:childTnLst>
                    </p:cTn>
                  </p:par>
                  <p:par>
                    <p:cTn id="123" fill="hold">
                      <p:stCondLst>
                        <p:cond delay="indefinite"/>
                      </p:stCondLst>
                      <p:childTnLst>
                        <p:par>
                          <p:cTn id="124" fill="hold">
                            <p:stCondLst>
                              <p:cond delay="0"/>
                            </p:stCondLst>
                            <p:childTnLst>
                              <p:par>
                                <p:cTn id="125" presetID="31" presetClass="entr" presetSubtype="0" fill="hold" grpId="0" nodeType="clickEffect">
                                  <p:stCondLst>
                                    <p:cond delay="0"/>
                                  </p:stCondLst>
                                  <p:childTnLst>
                                    <p:set>
                                      <p:cBhvr>
                                        <p:cTn id="126" dur="1" fill="hold">
                                          <p:stCondLst>
                                            <p:cond delay="0"/>
                                          </p:stCondLst>
                                        </p:cTn>
                                        <p:tgtEl>
                                          <p:spTgt spid="8">
                                            <p:txEl>
                                              <p:pRg st="6" end="6"/>
                                            </p:txEl>
                                          </p:spTgt>
                                        </p:tgtEl>
                                        <p:attrNameLst>
                                          <p:attrName>style.visibility</p:attrName>
                                        </p:attrNameLst>
                                      </p:cBhvr>
                                      <p:to>
                                        <p:strVal val="visible"/>
                                      </p:to>
                                    </p:set>
                                    <p:anim calcmode="lin" valueType="num">
                                      <p:cBhvr>
                                        <p:cTn id="127" dur="1000" fill="hold"/>
                                        <p:tgtEl>
                                          <p:spTgt spid="8">
                                            <p:txEl>
                                              <p:pRg st="6" end="6"/>
                                            </p:txEl>
                                          </p:spTgt>
                                        </p:tgtEl>
                                        <p:attrNameLst>
                                          <p:attrName>ppt_w</p:attrName>
                                        </p:attrNameLst>
                                      </p:cBhvr>
                                      <p:tavLst>
                                        <p:tav tm="0">
                                          <p:val>
                                            <p:fltVal val="0"/>
                                          </p:val>
                                        </p:tav>
                                        <p:tav tm="100000">
                                          <p:val>
                                            <p:strVal val="#ppt_w"/>
                                          </p:val>
                                        </p:tav>
                                      </p:tavLst>
                                    </p:anim>
                                    <p:anim calcmode="lin" valueType="num">
                                      <p:cBhvr>
                                        <p:cTn id="128" dur="1000" fill="hold"/>
                                        <p:tgtEl>
                                          <p:spTgt spid="8">
                                            <p:txEl>
                                              <p:pRg st="6" end="6"/>
                                            </p:txEl>
                                          </p:spTgt>
                                        </p:tgtEl>
                                        <p:attrNameLst>
                                          <p:attrName>ppt_h</p:attrName>
                                        </p:attrNameLst>
                                      </p:cBhvr>
                                      <p:tavLst>
                                        <p:tav tm="0">
                                          <p:val>
                                            <p:fltVal val="0"/>
                                          </p:val>
                                        </p:tav>
                                        <p:tav tm="100000">
                                          <p:val>
                                            <p:strVal val="#ppt_h"/>
                                          </p:val>
                                        </p:tav>
                                      </p:tavLst>
                                    </p:anim>
                                    <p:anim calcmode="lin" valueType="num">
                                      <p:cBhvr>
                                        <p:cTn id="129" dur="1000" fill="hold"/>
                                        <p:tgtEl>
                                          <p:spTgt spid="8">
                                            <p:txEl>
                                              <p:pRg st="6" end="6"/>
                                            </p:txEl>
                                          </p:spTgt>
                                        </p:tgtEl>
                                        <p:attrNameLst>
                                          <p:attrName>style.rotation</p:attrName>
                                        </p:attrNameLst>
                                      </p:cBhvr>
                                      <p:tavLst>
                                        <p:tav tm="0">
                                          <p:val>
                                            <p:fltVal val="90"/>
                                          </p:val>
                                        </p:tav>
                                        <p:tav tm="100000">
                                          <p:val>
                                            <p:fltVal val="0"/>
                                          </p:val>
                                        </p:tav>
                                      </p:tavLst>
                                    </p:anim>
                                    <p:animEffect transition="in" filter="fade">
                                      <p:cBhvr>
                                        <p:cTn id="130" dur="1000"/>
                                        <p:tgtEl>
                                          <p:spTgt spid="8">
                                            <p:txEl>
                                              <p:pRg st="6" end="6"/>
                                            </p:txEl>
                                          </p:spTgt>
                                        </p:tgtEl>
                                      </p:cBhvr>
                                    </p:animEffect>
                                  </p:childTnLst>
                                </p:cTn>
                              </p:par>
                            </p:childTnLst>
                          </p:cTn>
                        </p:par>
                      </p:childTnLst>
                    </p:cTn>
                  </p:par>
                  <p:par>
                    <p:cTn id="131" fill="hold">
                      <p:stCondLst>
                        <p:cond delay="indefinite"/>
                      </p:stCondLst>
                      <p:childTnLst>
                        <p:par>
                          <p:cTn id="132" fill="hold">
                            <p:stCondLst>
                              <p:cond delay="0"/>
                            </p:stCondLst>
                            <p:childTnLst>
                              <p:par>
                                <p:cTn id="133" presetID="31" presetClass="entr" presetSubtype="0" fill="hold" grpId="0" nodeType="clickEffect">
                                  <p:stCondLst>
                                    <p:cond delay="0"/>
                                  </p:stCondLst>
                                  <p:childTnLst>
                                    <p:set>
                                      <p:cBhvr>
                                        <p:cTn id="134" dur="1" fill="hold">
                                          <p:stCondLst>
                                            <p:cond delay="0"/>
                                          </p:stCondLst>
                                        </p:cTn>
                                        <p:tgtEl>
                                          <p:spTgt spid="8">
                                            <p:txEl>
                                              <p:pRg st="7" end="7"/>
                                            </p:txEl>
                                          </p:spTgt>
                                        </p:tgtEl>
                                        <p:attrNameLst>
                                          <p:attrName>style.visibility</p:attrName>
                                        </p:attrNameLst>
                                      </p:cBhvr>
                                      <p:to>
                                        <p:strVal val="visible"/>
                                      </p:to>
                                    </p:set>
                                    <p:anim calcmode="lin" valueType="num">
                                      <p:cBhvr>
                                        <p:cTn id="135" dur="1000" fill="hold"/>
                                        <p:tgtEl>
                                          <p:spTgt spid="8">
                                            <p:txEl>
                                              <p:pRg st="7" end="7"/>
                                            </p:txEl>
                                          </p:spTgt>
                                        </p:tgtEl>
                                        <p:attrNameLst>
                                          <p:attrName>ppt_w</p:attrName>
                                        </p:attrNameLst>
                                      </p:cBhvr>
                                      <p:tavLst>
                                        <p:tav tm="0">
                                          <p:val>
                                            <p:fltVal val="0"/>
                                          </p:val>
                                        </p:tav>
                                        <p:tav tm="100000">
                                          <p:val>
                                            <p:strVal val="#ppt_w"/>
                                          </p:val>
                                        </p:tav>
                                      </p:tavLst>
                                    </p:anim>
                                    <p:anim calcmode="lin" valueType="num">
                                      <p:cBhvr>
                                        <p:cTn id="136" dur="1000" fill="hold"/>
                                        <p:tgtEl>
                                          <p:spTgt spid="8">
                                            <p:txEl>
                                              <p:pRg st="7" end="7"/>
                                            </p:txEl>
                                          </p:spTgt>
                                        </p:tgtEl>
                                        <p:attrNameLst>
                                          <p:attrName>ppt_h</p:attrName>
                                        </p:attrNameLst>
                                      </p:cBhvr>
                                      <p:tavLst>
                                        <p:tav tm="0">
                                          <p:val>
                                            <p:fltVal val="0"/>
                                          </p:val>
                                        </p:tav>
                                        <p:tav tm="100000">
                                          <p:val>
                                            <p:strVal val="#ppt_h"/>
                                          </p:val>
                                        </p:tav>
                                      </p:tavLst>
                                    </p:anim>
                                    <p:anim calcmode="lin" valueType="num">
                                      <p:cBhvr>
                                        <p:cTn id="137" dur="1000" fill="hold"/>
                                        <p:tgtEl>
                                          <p:spTgt spid="8">
                                            <p:txEl>
                                              <p:pRg st="7" end="7"/>
                                            </p:txEl>
                                          </p:spTgt>
                                        </p:tgtEl>
                                        <p:attrNameLst>
                                          <p:attrName>style.rotation</p:attrName>
                                        </p:attrNameLst>
                                      </p:cBhvr>
                                      <p:tavLst>
                                        <p:tav tm="0">
                                          <p:val>
                                            <p:fltVal val="90"/>
                                          </p:val>
                                        </p:tav>
                                        <p:tav tm="100000">
                                          <p:val>
                                            <p:fltVal val="0"/>
                                          </p:val>
                                        </p:tav>
                                      </p:tavLst>
                                    </p:anim>
                                    <p:animEffect transition="in" filter="fade">
                                      <p:cBhvr>
                                        <p:cTn id="138" dur="1000"/>
                                        <p:tgtEl>
                                          <p:spTgt spid="8">
                                            <p:txEl>
                                              <p:pRg st="7" end="7"/>
                                            </p:txEl>
                                          </p:spTgt>
                                        </p:tgtEl>
                                      </p:cBhvr>
                                    </p:animEffect>
                                  </p:childTnLst>
                                </p:cTn>
                              </p:par>
                            </p:childTnLst>
                          </p:cTn>
                        </p:par>
                      </p:childTnLst>
                    </p:cTn>
                  </p:par>
                  <p:par>
                    <p:cTn id="139" fill="hold">
                      <p:stCondLst>
                        <p:cond delay="indefinite"/>
                      </p:stCondLst>
                      <p:childTnLst>
                        <p:par>
                          <p:cTn id="140" fill="hold">
                            <p:stCondLst>
                              <p:cond delay="0"/>
                            </p:stCondLst>
                            <p:childTnLst>
                              <p:par>
                                <p:cTn id="141" presetID="31" presetClass="entr" presetSubtype="0" fill="hold" grpId="0" nodeType="clickEffect">
                                  <p:stCondLst>
                                    <p:cond delay="0"/>
                                  </p:stCondLst>
                                  <p:childTnLst>
                                    <p:set>
                                      <p:cBhvr>
                                        <p:cTn id="142" dur="1" fill="hold">
                                          <p:stCondLst>
                                            <p:cond delay="0"/>
                                          </p:stCondLst>
                                        </p:cTn>
                                        <p:tgtEl>
                                          <p:spTgt spid="8">
                                            <p:txEl>
                                              <p:pRg st="8" end="8"/>
                                            </p:txEl>
                                          </p:spTgt>
                                        </p:tgtEl>
                                        <p:attrNameLst>
                                          <p:attrName>style.visibility</p:attrName>
                                        </p:attrNameLst>
                                      </p:cBhvr>
                                      <p:to>
                                        <p:strVal val="visible"/>
                                      </p:to>
                                    </p:set>
                                    <p:anim calcmode="lin" valueType="num">
                                      <p:cBhvr>
                                        <p:cTn id="143" dur="1000" fill="hold"/>
                                        <p:tgtEl>
                                          <p:spTgt spid="8">
                                            <p:txEl>
                                              <p:pRg st="8" end="8"/>
                                            </p:txEl>
                                          </p:spTgt>
                                        </p:tgtEl>
                                        <p:attrNameLst>
                                          <p:attrName>ppt_w</p:attrName>
                                        </p:attrNameLst>
                                      </p:cBhvr>
                                      <p:tavLst>
                                        <p:tav tm="0">
                                          <p:val>
                                            <p:fltVal val="0"/>
                                          </p:val>
                                        </p:tav>
                                        <p:tav tm="100000">
                                          <p:val>
                                            <p:strVal val="#ppt_w"/>
                                          </p:val>
                                        </p:tav>
                                      </p:tavLst>
                                    </p:anim>
                                    <p:anim calcmode="lin" valueType="num">
                                      <p:cBhvr>
                                        <p:cTn id="144" dur="1000" fill="hold"/>
                                        <p:tgtEl>
                                          <p:spTgt spid="8">
                                            <p:txEl>
                                              <p:pRg st="8" end="8"/>
                                            </p:txEl>
                                          </p:spTgt>
                                        </p:tgtEl>
                                        <p:attrNameLst>
                                          <p:attrName>ppt_h</p:attrName>
                                        </p:attrNameLst>
                                      </p:cBhvr>
                                      <p:tavLst>
                                        <p:tav tm="0">
                                          <p:val>
                                            <p:fltVal val="0"/>
                                          </p:val>
                                        </p:tav>
                                        <p:tav tm="100000">
                                          <p:val>
                                            <p:strVal val="#ppt_h"/>
                                          </p:val>
                                        </p:tav>
                                      </p:tavLst>
                                    </p:anim>
                                    <p:anim calcmode="lin" valueType="num">
                                      <p:cBhvr>
                                        <p:cTn id="145" dur="1000" fill="hold"/>
                                        <p:tgtEl>
                                          <p:spTgt spid="8">
                                            <p:txEl>
                                              <p:pRg st="8" end="8"/>
                                            </p:txEl>
                                          </p:spTgt>
                                        </p:tgtEl>
                                        <p:attrNameLst>
                                          <p:attrName>style.rotation</p:attrName>
                                        </p:attrNameLst>
                                      </p:cBhvr>
                                      <p:tavLst>
                                        <p:tav tm="0">
                                          <p:val>
                                            <p:fltVal val="90"/>
                                          </p:val>
                                        </p:tav>
                                        <p:tav tm="100000">
                                          <p:val>
                                            <p:fltVal val="0"/>
                                          </p:val>
                                        </p:tav>
                                      </p:tavLst>
                                    </p:anim>
                                    <p:animEffect transition="in" filter="fade">
                                      <p:cBhvr>
                                        <p:cTn id="146" dur="10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2"/>
      <p:bldP spid="8" grpId="0" build="p" bldLvl="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Use our process to help </a:t>
            </a:r>
            <a:endParaRPr lang="en-US" dirty="0"/>
          </a:p>
        </p:txBody>
      </p:sp>
      <p:sp>
        <p:nvSpPr>
          <p:cNvPr id="6" name="Content Placeholder 5"/>
          <p:cNvSpPr>
            <a:spLocks noGrp="1"/>
          </p:cNvSpPr>
          <p:nvPr>
            <p:ph idx="1"/>
          </p:nvPr>
        </p:nvSpPr>
        <p:spPr>
          <a:xfrm>
            <a:off x="457200" y="1219200"/>
            <a:ext cx="7620000" cy="5181600"/>
          </a:xfrm>
        </p:spPr>
        <p:txBody>
          <a:bodyPr>
            <a:normAutofit/>
          </a:bodyPr>
          <a:lstStyle/>
          <a:p>
            <a:r>
              <a:rPr lang="en-US" dirty="0" smtClean="0"/>
              <a:t>Just in case you don’t remember or perhaps you didn’t realize what the process was…here are the steps:</a:t>
            </a:r>
          </a:p>
          <a:p>
            <a:pPr marL="571500" indent="-457200">
              <a:buFont typeface="+mj-lt"/>
              <a:buAutoNum type="arabicPeriod"/>
            </a:pPr>
            <a:r>
              <a:rPr lang="en-US" dirty="0" smtClean="0"/>
              <a:t>Make and observation</a:t>
            </a:r>
            <a:endParaRPr lang="en-US" dirty="0"/>
          </a:p>
          <a:p>
            <a:pPr marL="571500" indent="-457200">
              <a:buFont typeface="+mj-lt"/>
              <a:buAutoNum type="arabicPeriod"/>
            </a:pPr>
            <a:r>
              <a:rPr lang="en-US" dirty="0" smtClean="0"/>
              <a:t>Ask the right questions about your observation</a:t>
            </a:r>
          </a:p>
          <a:p>
            <a:pPr marL="571500" indent="-457200">
              <a:buFont typeface="+mj-lt"/>
              <a:buAutoNum type="arabicPeriod"/>
            </a:pPr>
            <a:r>
              <a:rPr lang="en-US" dirty="0" smtClean="0"/>
              <a:t>Formulate a hypothesis (or trading theory)</a:t>
            </a:r>
          </a:p>
          <a:p>
            <a:pPr marL="571500" indent="-457200">
              <a:buFont typeface="+mj-lt"/>
              <a:buAutoNum type="arabicPeriod"/>
            </a:pPr>
            <a:r>
              <a:rPr lang="en-US" dirty="0" smtClean="0"/>
              <a:t>Test your hypothesis</a:t>
            </a:r>
          </a:p>
          <a:p>
            <a:pPr marL="571500" indent="-457200">
              <a:buFont typeface="+mj-lt"/>
              <a:buAutoNum type="arabicPeriod"/>
            </a:pPr>
            <a:r>
              <a:rPr lang="en-US" dirty="0" smtClean="0"/>
              <a:t>Gather data based on your questions</a:t>
            </a:r>
          </a:p>
          <a:p>
            <a:pPr marL="571500" indent="-457200">
              <a:buFont typeface="+mj-lt"/>
              <a:buAutoNum type="arabicPeriod"/>
            </a:pPr>
            <a:r>
              <a:rPr lang="en-US" dirty="0" smtClean="0"/>
              <a:t>Analyze your data to formulate conclusions</a:t>
            </a:r>
          </a:p>
          <a:p>
            <a:pPr marL="114300" indent="0">
              <a:buNone/>
            </a:pPr>
            <a:endParaRPr lang="en-US" dirty="0"/>
          </a:p>
          <a:p>
            <a:pPr marL="114300" indent="0">
              <a:buNone/>
            </a:pPr>
            <a:r>
              <a:rPr lang="en-US" dirty="0" smtClean="0"/>
              <a:t>Let’s go through each of these steps one-by-one…</a:t>
            </a:r>
            <a:endParaRPr lang="en-US" dirty="0"/>
          </a:p>
        </p:txBody>
      </p:sp>
    </p:spTree>
    <p:extLst>
      <p:ext uri="{BB962C8B-B14F-4D97-AF65-F5344CB8AC3E}">
        <p14:creationId xmlns:p14="http://schemas.microsoft.com/office/powerpoint/2010/main" val="44787700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8" end="8"/>
                                            </p:txEl>
                                          </p:spTgt>
                                        </p:tgtEl>
                                        <p:attrNameLst>
                                          <p:attrName>style.visibility</p:attrName>
                                        </p:attrNameLst>
                                      </p:cBhvr>
                                      <p:to>
                                        <p:strVal val="visible"/>
                                      </p:to>
                                    </p:set>
                                    <p:anim calcmode="lin" valueType="num">
                                      <p:cBhvr>
                                        <p:cTn id="63"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Step #1 – Make an Observation</a:t>
            </a:r>
            <a:endParaRPr lang="en-US" dirty="0"/>
          </a:p>
        </p:txBody>
      </p:sp>
      <p:sp>
        <p:nvSpPr>
          <p:cNvPr id="6" name="Content Placeholder 5"/>
          <p:cNvSpPr>
            <a:spLocks noGrp="1"/>
          </p:cNvSpPr>
          <p:nvPr>
            <p:ph type="subTitle" idx="1"/>
          </p:nvPr>
        </p:nvSpPr>
        <p:spPr/>
        <p:txBody>
          <a:bodyPr>
            <a:normAutofit/>
          </a:bodyPr>
          <a:lstStyle/>
          <a:p>
            <a:pPr marL="114300"/>
            <a:r>
              <a:rPr lang="en-US" dirty="0" smtClean="0">
                <a:solidFill>
                  <a:schemeClr val="tx1"/>
                </a:solidFill>
              </a:rPr>
              <a:t>My exit seems inefficient and does not take advantage of the all the available profit.  Can I do better?</a:t>
            </a:r>
          </a:p>
        </p:txBody>
      </p:sp>
    </p:spTree>
    <p:extLst>
      <p:ext uri="{BB962C8B-B14F-4D97-AF65-F5344CB8AC3E}">
        <p14:creationId xmlns:p14="http://schemas.microsoft.com/office/powerpoint/2010/main" val="336711511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Step #2 – Ask the right questions</a:t>
            </a:r>
            <a:endParaRPr lang="en-US" dirty="0"/>
          </a:p>
        </p:txBody>
      </p:sp>
      <p:sp>
        <p:nvSpPr>
          <p:cNvPr id="6" name="Content Placeholder 5"/>
          <p:cNvSpPr>
            <a:spLocks noGrp="1"/>
          </p:cNvSpPr>
          <p:nvPr>
            <p:ph type="subTitle" idx="1"/>
          </p:nvPr>
        </p:nvSpPr>
        <p:spPr/>
        <p:txBody>
          <a:bodyPr>
            <a:normAutofit/>
          </a:bodyPr>
          <a:lstStyle/>
          <a:p>
            <a:pPr marL="114300"/>
            <a:endParaRPr lang="en-US" dirty="0" smtClean="0"/>
          </a:p>
        </p:txBody>
      </p:sp>
    </p:spTree>
    <p:extLst>
      <p:ext uri="{BB962C8B-B14F-4D97-AF65-F5344CB8AC3E}">
        <p14:creationId xmlns:p14="http://schemas.microsoft.com/office/powerpoint/2010/main" val="130423627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Now </a:t>
            </a:r>
            <a:r>
              <a:rPr lang="en-US" dirty="0" smtClean="0"/>
              <a:t>let’s </a:t>
            </a:r>
            <a:r>
              <a:rPr lang="en-US" dirty="0" smtClean="0"/>
              <a:t>ask some questions</a:t>
            </a:r>
            <a:endParaRPr lang="en-US" dirty="0"/>
          </a:p>
        </p:txBody>
      </p:sp>
      <p:sp>
        <p:nvSpPr>
          <p:cNvPr id="5" name="Text Placeholder 4"/>
          <p:cNvSpPr>
            <a:spLocks noGrp="1"/>
          </p:cNvSpPr>
          <p:nvPr>
            <p:ph type="body" idx="1"/>
          </p:nvPr>
        </p:nvSpPr>
        <p:spPr>
          <a:xfrm>
            <a:off x="457200" y="1535113"/>
            <a:ext cx="3657600" cy="369887"/>
          </a:xfrm>
        </p:spPr>
        <p:txBody>
          <a:bodyPr/>
          <a:lstStyle/>
          <a:p>
            <a:r>
              <a:rPr lang="en-US" dirty="0" smtClean="0"/>
              <a:t>Trend Riding</a:t>
            </a:r>
            <a:endParaRPr lang="en-US" dirty="0"/>
          </a:p>
        </p:txBody>
      </p:sp>
      <p:sp>
        <p:nvSpPr>
          <p:cNvPr id="6" name="Content Placeholder 5"/>
          <p:cNvSpPr>
            <a:spLocks noGrp="1"/>
          </p:cNvSpPr>
          <p:nvPr>
            <p:ph sz="half" idx="2"/>
          </p:nvPr>
        </p:nvSpPr>
        <p:spPr>
          <a:xfrm>
            <a:off x="457200" y="1905000"/>
            <a:ext cx="3657600" cy="4221163"/>
          </a:xfrm>
        </p:spPr>
        <p:txBody>
          <a:bodyPr>
            <a:normAutofit fontScale="92500" lnSpcReduction="20000"/>
          </a:bodyPr>
          <a:lstStyle/>
          <a:p>
            <a:r>
              <a:rPr lang="en-US" dirty="0" smtClean="0"/>
              <a:t>How often to large trends occur?</a:t>
            </a:r>
          </a:p>
          <a:p>
            <a:r>
              <a:rPr lang="en-US" dirty="0" smtClean="0"/>
              <a:t>What part of the year do they occur most often?</a:t>
            </a:r>
          </a:p>
          <a:p>
            <a:r>
              <a:rPr lang="en-US" dirty="0" smtClean="0"/>
              <a:t>How </a:t>
            </a:r>
            <a:r>
              <a:rPr lang="en-US" smtClean="0"/>
              <a:t>far do </a:t>
            </a:r>
            <a:r>
              <a:rPr lang="en-US" dirty="0" smtClean="0"/>
              <a:t>these trends go (in pips)</a:t>
            </a:r>
          </a:p>
          <a:p>
            <a:r>
              <a:rPr lang="en-US" dirty="0" smtClean="0"/>
              <a:t>How long do they last</a:t>
            </a:r>
          </a:p>
          <a:p>
            <a:pPr lvl="1"/>
            <a:r>
              <a:rPr lang="en-US" dirty="0" smtClean="0"/>
              <a:t>How many candles? </a:t>
            </a:r>
            <a:endParaRPr lang="en-US" dirty="0"/>
          </a:p>
          <a:p>
            <a:pPr lvl="1"/>
            <a:r>
              <a:rPr lang="en-US" dirty="0" smtClean="0"/>
              <a:t>How much time?</a:t>
            </a:r>
          </a:p>
          <a:p>
            <a:r>
              <a:rPr lang="en-US" dirty="0" smtClean="0"/>
              <a:t>Are there multiple entry points or are they just vertical movements with no retracements</a:t>
            </a:r>
          </a:p>
        </p:txBody>
      </p:sp>
      <p:sp>
        <p:nvSpPr>
          <p:cNvPr id="7" name="Text Placeholder 6"/>
          <p:cNvSpPr>
            <a:spLocks noGrp="1"/>
          </p:cNvSpPr>
          <p:nvPr>
            <p:ph type="body" sz="quarter" idx="3"/>
          </p:nvPr>
        </p:nvSpPr>
        <p:spPr>
          <a:xfrm>
            <a:off x="4419600" y="1535113"/>
            <a:ext cx="3657600" cy="446087"/>
          </a:xfrm>
        </p:spPr>
        <p:txBody>
          <a:bodyPr/>
          <a:lstStyle/>
          <a:p>
            <a:r>
              <a:rPr lang="en-US" dirty="0" smtClean="0"/>
              <a:t>Targeted Profits</a:t>
            </a:r>
            <a:endParaRPr lang="en-US" dirty="0"/>
          </a:p>
        </p:txBody>
      </p:sp>
      <p:sp>
        <p:nvSpPr>
          <p:cNvPr id="8" name="Content Placeholder 7"/>
          <p:cNvSpPr>
            <a:spLocks noGrp="1"/>
          </p:cNvSpPr>
          <p:nvPr>
            <p:ph sz="quarter" idx="4"/>
          </p:nvPr>
        </p:nvSpPr>
        <p:spPr>
          <a:xfrm>
            <a:off x="4419600" y="1981200"/>
            <a:ext cx="3657600" cy="4144963"/>
          </a:xfrm>
        </p:spPr>
        <p:txBody>
          <a:bodyPr>
            <a:normAutofit lnSpcReduction="10000"/>
          </a:bodyPr>
          <a:lstStyle/>
          <a:p>
            <a:r>
              <a:rPr lang="en-US" dirty="0" smtClean="0"/>
              <a:t>How often during a month do entry opportunities occur?</a:t>
            </a:r>
          </a:p>
          <a:p>
            <a:r>
              <a:rPr lang="en-US" dirty="0" smtClean="0"/>
              <a:t>What time frame are they most visible?</a:t>
            </a:r>
          </a:p>
          <a:p>
            <a:r>
              <a:rPr lang="en-US" dirty="0" smtClean="0"/>
              <a:t>What is the distance (in pips) these movements go?</a:t>
            </a:r>
          </a:p>
          <a:p>
            <a:r>
              <a:rPr lang="en-US" dirty="0" smtClean="0"/>
              <a:t>What is the availability of profits?</a:t>
            </a:r>
          </a:p>
          <a:p>
            <a:pPr marL="411480" lvl="1" indent="0">
              <a:buNone/>
            </a:pPr>
            <a:r>
              <a:rPr lang="en-US" dirty="0" smtClean="0"/>
              <a:t>2xR; 3xR; 4xR; &gt; 5xR</a:t>
            </a:r>
          </a:p>
          <a:p>
            <a:pPr lvl="1"/>
            <a:endParaRPr lang="en-US" dirty="0"/>
          </a:p>
        </p:txBody>
      </p:sp>
    </p:spTree>
    <p:extLst>
      <p:ext uri="{BB962C8B-B14F-4D97-AF65-F5344CB8AC3E}">
        <p14:creationId xmlns:p14="http://schemas.microsoft.com/office/powerpoint/2010/main" val="27558724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8">
                                            <p:txEl>
                                              <p:pRg st="0" end="0"/>
                                            </p:txEl>
                                          </p:spTgt>
                                        </p:tgtEl>
                                        <p:attrNameLst>
                                          <p:attrName>style.visibility</p:attrName>
                                        </p:attrNameLst>
                                      </p:cBhvr>
                                      <p:to>
                                        <p:strVal val="visible"/>
                                      </p:to>
                                    </p:set>
                                    <p:anim calcmode="lin" valueType="num">
                                      <p:cBhvr>
                                        <p:cTn id="63"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64"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65"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66" dur="1000"/>
                                        <p:tgtEl>
                                          <p:spTgt spid="8">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8">
                                            <p:txEl>
                                              <p:pRg st="1" end="1"/>
                                            </p:txEl>
                                          </p:spTgt>
                                        </p:tgtEl>
                                        <p:attrNameLst>
                                          <p:attrName>style.visibility</p:attrName>
                                        </p:attrNameLst>
                                      </p:cBhvr>
                                      <p:to>
                                        <p:strVal val="visible"/>
                                      </p:to>
                                    </p:set>
                                    <p:anim calcmode="lin" valueType="num">
                                      <p:cBhvr>
                                        <p:cTn id="71" dur="1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72" dur="1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73" dur="1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74" dur="1000"/>
                                        <p:tgtEl>
                                          <p:spTgt spid="8">
                                            <p:txEl>
                                              <p:pRg st="1" end="1"/>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8">
                                            <p:txEl>
                                              <p:pRg st="2" end="2"/>
                                            </p:txEl>
                                          </p:spTgt>
                                        </p:tgtEl>
                                        <p:attrNameLst>
                                          <p:attrName>style.visibility</p:attrName>
                                        </p:attrNameLst>
                                      </p:cBhvr>
                                      <p:to>
                                        <p:strVal val="visible"/>
                                      </p:to>
                                    </p:set>
                                    <p:anim calcmode="lin" valueType="num">
                                      <p:cBhvr>
                                        <p:cTn id="79" dur="1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80" dur="1000" fill="hold"/>
                                        <p:tgtEl>
                                          <p:spTgt spid="8">
                                            <p:txEl>
                                              <p:pRg st="2" end="2"/>
                                            </p:txEl>
                                          </p:spTgt>
                                        </p:tgtEl>
                                        <p:attrNameLst>
                                          <p:attrName>ppt_h</p:attrName>
                                        </p:attrNameLst>
                                      </p:cBhvr>
                                      <p:tavLst>
                                        <p:tav tm="0">
                                          <p:val>
                                            <p:fltVal val="0"/>
                                          </p:val>
                                        </p:tav>
                                        <p:tav tm="100000">
                                          <p:val>
                                            <p:strVal val="#ppt_h"/>
                                          </p:val>
                                        </p:tav>
                                      </p:tavLst>
                                    </p:anim>
                                    <p:anim calcmode="lin" valueType="num">
                                      <p:cBhvr>
                                        <p:cTn id="81" dur="1000" fill="hold"/>
                                        <p:tgtEl>
                                          <p:spTgt spid="8">
                                            <p:txEl>
                                              <p:pRg st="2" end="2"/>
                                            </p:txEl>
                                          </p:spTgt>
                                        </p:tgtEl>
                                        <p:attrNameLst>
                                          <p:attrName>style.rotation</p:attrName>
                                        </p:attrNameLst>
                                      </p:cBhvr>
                                      <p:tavLst>
                                        <p:tav tm="0">
                                          <p:val>
                                            <p:fltVal val="90"/>
                                          </p:val>
                                        </p:tav>
                                        <p:tav tm="100000">
                                          <p:val>
                                            <p:fltVal val="0"/>
                                          </p:val>
                                        </p:tav>
                                      </p:tavLst>
                                    </p:anim>
                                    <p:animEffect transition="in" filter="fade">
                                      <p:cBhvr>
                                        <p:cTn id="82" dur="1000"/>
                                        <p:tgtEl>
                                          <p:spTgt spid="8">
                                            <p:txEl>
                                              <p:pRg st="2" end="2"/>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grpId="0" nodeType="clickEffect">
                                  <p:stCondLst>
                                    <p:cond delay="0"/>
                                  </p:stCondLst>
                                  <p:childTnLst>
                                    <p:set>
                                      <p:cBhvr>
                                        <p:cTn id="86" dur="1" fill="hold">
                                          <p:stCondLst>
                                            <p:cond delay="0"/>
                                          </p:stCondLst>
                                        </p:cTn>
                                        <p:tgtEl>
                                          <p:spTgt spid="8">
                                            <p:txEl>
                                              <p:pRg st="3" end="3"/>
                                            </p:txEl>
                                          </p:spTgt>
                                        </p:tgtEl>
                                        <p:attrNameLst>
                                          <p:attrName>style.visibility</p:attrName>
                                        </p:attrNameLst>
                                      </p:cBhvr>
                                      <p:to>
                                        <p:strVal val="visible"/>
                                      </p:to>
                                    </p:set>
                                    <p:anim calcmode="lin" valueType="num">
                                      <p:cBhvr>
                                        <p:cTn id="87" dur="1000" fill="hold"/>
                                        <p:tgtEl>
                                          <p:spTgt spid="8">
                                            <p:txEl>
                                              <p:pRg st="3" end="3"/>
                                            </p:txEl>
                                          </p:spTgt>
                                        </p:tgtEl>
                                        <p:attrNameLst>
                                          <p:attrName>ppt_w</p:attrName>
                                        </p:attrNameLst>
                                      </p:cBhvr>
                                      <p:tavLst>
                                        <p:tav tm="0">
                                          <p:val>
                                            <p:fltVal val="0"/>
                                          </p:val>
                                        </p:tav>
                                        <p:tav tm="100000">
                                          <p:val>
                                            <p:strVal val="#ppt_w"/>
                                          </p:val>
                                        </p:tav>
                                      </p:tavLst>
                                    </p:anim>
                                    <p:anim calcmode="lin" valueType="num">
                                      <p:cBhvr>
                                        <p:cTn id="88" dur="1000" fill="hold"/>
                                        <p:tgtEl>
                                          <p:spTgt spid="8">
                                            <p:txEl>
                                              <p:pRg st="3" end="3"/>
                                            </p:txEl>
                                          </p:spTgt>
                                        </p:tgtEl>
                                        <p:attrNameLst>
                                          <p:attrName>ppt_h</p:attrName>
                                        </p:attrNameLst>
                                      </p:cBhvr>
                                      <p:tavLst>
                                        <p:tav tm="0">
                                          <p:val>
                                            <p:fltVal val="0"/>
                                          </p:val>
                                        </p:tav>
                                        <p:tav tm="100000">
                                          <p:val>
                                            <p:strVal val="#ppt_h"/>
                                          </p:val>
                                        </p:tav>
                                      </p:tavLst>
                                    </p:anim>
                                    <p:anim calcmode="lin" valueType="num">
                                      <p:cBhvr>
                                        <p:cTn id="89" dur="1000" fill="hold"/>
                                        <p:tgtEl>
                                          <p:spTgt spid="8">
                                            <p:txEl>
                                              <p:pRg st="3" end="3"/>
                                            </p:txEl>
                                          </p:spTgt>
                                        </p:tgtEl>
                                        <p:attrNameLst>
                                          <p:attrName>style.rotation</p:attrName>
                                        </p:attrNameLst>
                                      </p:cBhvr>
                                      <p:tavLst>
                                        <p:tav tm="0">
                                          <p:val>
                                            <p:fltVal val="90"/>
                                          </p:val>
                                        </p:tav>
                                        <p:tav tm="100000">
                                          <p:val>
                                            <p:fltVal val="0"/>
                                          </p:val>
                                        </p:tav>
                                      </p:tavLst>
                                    </p:anim>
                                    <p:animEffect transition="in" filter="fade">
                                      <p:cBhvr>
                                        <p:cTn id="90" dur="1000"/>
                                        <p:tgtEl>
                                          <p:spTgt spid="8">
                                            <p:txEl>
                                              <p:pRg st="3" end="3"/>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8">
                                            <p:txEl>
                                              <p:pRg st="4" end="4"/>
                                            </p:txEl>
                                          </p:spTgt>
                                        </p:tgtEl>
                                        <p:attrNameLst>
                                          <p:attrName>style.visibility</p:attrName>
                                        </p:attrNameLst>
                                      </p:cBhvr>
                                      <p:to>
                                        <p:strVal val="visible"/>
                                      </p:to>
                                    </p:set>
                                    <p:anim calcmode="lin" valueType="num">
                                      <p:cBhvr>
                                        <p:cTn id="95" dur="1000" fill="hold"/>
                                        <p:tgtEl>
                                          <p:spTgt spid="8">
                                            <p:txEl>
                                              <p:pRg st="4" end="4"/>
                                            </p:txEl>
                                          </p:spTgt>
                                        </p:tgtEl>
                                        <p:attrNameLst>
                                          <p:attrName>ppt_w</p:attrName>
                                        </p:attrNameLst>
                                      </p:cBhvr>
                                      <p:tavLst>
                                        <p:tav tm="0">
                                          <p:val>
                                            <p:fltVal val="0"/>
                                          </p:val>
                                        </p:tav>
                                        <p:tav tm="100000">
                                          <p:val>
                                            <p:strVal val="#ppt_w"/>
                                          </p:val>
                                        </p:tav>
                                      </p:tavLst>
                                    </p:anim>
                                    <p:anim calcmode="lin" valueType="num">
                                      <p:cBhvr>
                                        <p:cTn id="96" dur="1000" fill="hold"/>
                                        <p:tgtEl>
                                          <p:spTgt spid="8">
                                            <p:txEl>
                                              <p:pRg st="4" end="4"/>
                                            </p:txEl>
                                          </p:spTgt>
                                        </p:tgtEl>
                                        <p:attrNameLst>
                                          <p:attrName>ppt_h</p:attrName>
                                        </p:attrNameLst>
                                      </p:cBhvr>
                                      <p:tavLst>
                                        <p:tav tm="0">
                                          <p:val>
                                            <p:fltVal val="0"/>
                                          </p:val>
                                        </p:tav>
                                        <p:tav tm="100000">
                                          <p:val>
                                            <p:strVal val="#ppt_h"/>
                                          </p:val>
                                        </p:tav>
                                      </p:tavLst>
                                    </p:anim>
                                    <p:anim calcmode="lin" valueType="num">
                                      <p:cBhvr>
                                        <p:cTn id="97" dur="1000" fill="hold"/>
                                        <p:tgtEl>
                                          <p:spTgt spid="8">
                                            <p:txEl>
                                              <p:pRg st="4" end="4"/>
                                            </p:txEl>
                                          </p:spTgt>
                                        </p:tgtEl>
                                        <p:attrNameLst>
                                          <p:attrName>style.rotation</p:attrName>
                                        </p:attrNameLst>
                                      </p:cBhvr>
                                      <p:tavLst>
                                        <p:tav tm="0">
                                          <p:val>
                                            <p:fltVal val="90"/>
                                          </p:val>
                                        </p:tav>
                                        <p:tav tm="100000">
                                          <p:val>
                                            <p:fltVal val="0"/>
                                          </p:val>
                                        </p:tav>
                                      </p:tavLst>
                                    </p:anim>
                                    <p:animEffect transition="in" filter="fade">
                                      <p:cBhvr>
                                        <p:cTn id="98" dur="10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2"/>
      <p:bldP spid="8" grpId="0" build="p"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Step #3 – Formulate a hypotheses</a:t>
            </a:r>
            <a:endParaRPr lang="en-US" dirty="0"/>
          </a:p>
        </p:txBody>
      </p:sp>
      <p:sp>
        <p:nvSpPr>
          <p:cNvPr id="6" name="Content Placeholder 5"/>
          <p:cNvSpPr>
            <a:spLocks noGrp="1"/>
          </p:cNvSpPr>
          <p:nvPr>
            <p:ph type="subTitle" idx="1"/>
          </p:nvPr>
        </p:nvSpPr>
        <p:spPr/>
        <p:txBody>
          <a:bodyPr>
            <a:normAutofit/>
          </a:bodyPr>
          <a:lstStyle/>
          <a:p>
            <a:pPr marL="114300"/>
            <a:r>
              <a:rPr lang="en-US" dirty="0" smtClean="0">
                <a:solidFill>
                  <a:schemeClr val="tx1"/>
                </a:solidFill>
              </a:rPr>
              <a:t>The market seems to want to range more often than trend.  I believe I can be more profitable if I start taking profit at statistically targeted points.</a:t>
            </a:r>
          </a:p>
        </p:txBody>
      </p:sp>
    </p:spTree>
    <p:extLst>
      <p:ext uri="{BB962C8B-B14F-4D97-AF65-F5344CB8AC3E}">
        <p14:creationId xmlns:p14="http://schemas.microsoft.com/office/powerpoint/2010/main" val="179503950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Step #4 – Test your hypotheses</a:t>
            </a:r>
            <a:endParaRPr lang="en-US" dirty="0"/>
          </a:p>
        </p:txBody>
      </p:sp>
      <p:sp>
        <p:nvSpPr>
          <p:cNvPr id="6" name="Content Placeholder 5"/>
          <p:cNvSpPr>
            <a:spLocks noGrp="1"/>
          </p:cNvSpPr>
          <p:nvPr>
            <p:ph type="subTitle" idx="1"/>
          </p:nvPr>
        </p:nvSpPr>
        <p:spPr/>
        <p:txBody>
          <a:bodyPr>
            <a:normAutofit/>
          </a:bodyPr>
          <a:lstStyle/>
          <a:p>
            <a:pPr marL="114300"/>
            <a:r>
              <a:rPr lang="en-US" dirty="0" smtClean="0">
                <a:solidFill>
                  <a:schemeClr val="tx1"/>
                </a:solidFill>
              </a:rPr>
              <a:t>Design a test of the hypotheses which will include definitions of what it is you want to find out.</a:t>
            </a:r>
          </a:p>
        </p:txBody>
      </p:sp>
    </p:spTree>
    <p:extLst>
      <p:ext uri="{BB962C8B-B14F-4D97-AF65-F5344CB8AC3E}">
        <p14:creationId xmlns:p14="http://schemas.microsoft.com/office/powerpoint/2010/main" val="3311645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First -- some Definitions		</a:t>
            </a:r>
            <a:endParaRPr lang="en-US" dirty="0"/>
          </a:p>
        </p:txBody>
      </p:sp>
      <p:sp>
        <p:nvSpPr>
          <p:cNvPr id="6" name="Content Placeholder 5"/>
          <p:cNvSpPr>
            <a:spLocks noGrp="1"/>
          </p:cNvSpPr>
          <p:nvPr>
            <p:ph idx="1"/>
          </p:nvPr>
        </p:nvSpPr>
        <p:spPr>
          <a:xfrm>
            <a:off x="457200" y="1219200"/>
            <a:ext cx="7620000" cy="5181600"/>
          </a:xfrm>
        </p:spPr>
        <p:txBody>
          <a:bodyPr>
            <a:normAutofit/>
          </a:bodyPr>
          <a:lstStyle/>
          <a:p>
            <a:r>
              <a:rPr lang="en-US" dirty="0" smtClean="0"/>
              <a:t>For the purposes of this study only…These are NOT accepted technical analysis definitions</a:t>
            </a:r>
          </a:p>
          <a:p>
            <a:r>
              <a:rPr lang="en-US" dirty="0" smtClean="0"/>
              <a:t>Trend: </a:t>
            </a:r>
          </a:p>
          <a:p>
            <a:pPr lvl="1"/>
            <a:r>
              <a:rPr lang="en-US" dirty="0" smtClean="0"/>
              <a:t>Any move that starts when price closes beyond the extreme of the previous candle and does NOT pull back for at least 3 or more candles</a:t>
            </a:r>
          </a:p>
          <a:p>
            <a:r>
              <a:rPr lang="en-US" dirty="0" smtClean="0"/>
              <a:t>Pull back (or retrace):</a:t>
            </a:r>
          </a:p>
          <a:p>
            <a:pPr lvl="1"/>
            <a:r>
              <a:rPr lang="en-US" dirty="0" smtClean="0"/>
              <a:t>Any move that is counter to its preceding move that starts when price closes beyond the extreme of the previous candle and lasts 3 candles or less</a:t>
            </a:r>
          </a:p>
          <a:p>
            <a:r>
              <a:rPr lang="en-US" dirty="0" smtClean="0"/>
              <a:t>Range:</a:t>
            </a:r>
          </a:p>
          <a:p>
            <a:pPr lvl="1"/>
            <a:r>
              <a:rPr lang="en-US" dirty="0" smtClean="0"/>
              <a:t>Any series of DEFINED pull back moves (up and down) that are NOT a defined balance zone.</a:t>
            </a:r>
            <a:endParaRPr lang="en-US" dirty="0"/>
          </a:p>
        </p:txBody>
      </p:sp>
    </p:spTree>
    <p:extLst>
      <p:ext uri="{BB962C8B-B14F-4D97-AF65-F5344CB8AC3E}">
        <p14:creationId xmlns:p14="http://schemas.microsoft.com/office/powerpoint/2010/main" val="360073699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Trend Example</a:t>
            </a:r>
            <a:endParaRPr lang="en-US" dirty="0"/>
          </a:p>
        </p:txBody>
      </p:sp>
      <p:sp>
        <p:nvSpPr>
          <p:cNvPr id="5" name="Content Placeholder 4"/>
          <p:cNvSpPr>
            <a:spLocks noGrp="1"/>
          </p:cNvSpPr>
          <p:nvPr>
            <p:ph sz="half" idx="1"/>
          </p:nvPr>
        </p:nvSpPr>
        <p:spPr/>
        <p:txBody>
          <a:bodyPr/>
          <a:lstStyle/>
          <a:p>
            <a:pPr marL="114300" lvl="1" indent="0">
              <a:buClr>
                <a:schemeClr val="accent1"/>
              </a:buClr>
              <a:buNone/>
            </a:pPr>
            <a:r>
              <a:rPr lang="en-US" dirty="0"/>
              <a:t>Any move that starts when price closes beyond the extreme of the previous candle and does NOT pull back for at least 3 or more candles</a:t>
            </a:r>
          </a:p>
          <a:p>
            <a:endParaRPr lang="en-US" dirty="0"/>
          </a:p>
        </p:txBody>
      </p:sp>
      <p:pic>
        <p:nvPicPr>
          <p:cNvPr id="1028" name="Picture 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272087" y="1752600"/>
            <a:ext cx="1952625" cy="419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6019800" y="1981200"/>
            <a:ext cx="482568" cy="276999"/>
          </a:xfrm>
          <a:prstGeom prst="rect">
            <a:avLst/>
          </a:prstGeom>
          <a:noFill/>
        </p:spPr>
        <p:txBody>
          <a:bodyPr wrap="none" rtlCol="0">
            <a:spAutoFit/>
          </a:bodyPr>
          <a:lstStyle/>
          <a:p>
            <a:r>
              <a:rPr lang="en-US" sz="1200" dirty="0" smtClean="0"/>
              <a:t>Start</a:t>
            </a:r>
            <a:endParaRPr lang="en-US" sz="1200" dirty="0"/>
          </a:p>
        </p:txBody>
      </p:sp>
      <p:sp>
        <p:nvSpPr>
          <p:cNvPr id="11" name="TextBox 10"/>
          <p:cNvSpPr txBox="1"/>
          <p:nvPr/>
        </p:nvSpPr>
        <p:spPr>
          <a:xfrm>
            <a:off x="6650828" y="3962400"/>
            <a:ext cx="420308" cy="276999"/>
          </a:xfrm>
          <a:prstGeom prst="rect">
            <a:avLst/>
          </a:prstGeom>
          <a:noFill/>
        </p:spPr>
        <p:txBody>
          <a:bodyPr wrap="none" rtlCol="0">
            <a:spAutoFit/>
          </a:bodyPr>
          <a:lstStyle/>
          <a:p>
            <a:r>
              <a:rPr lang="en-US" sz="1200" dirty="0" smtClean="0"/>
              <a:t>End</a:t>
            </a:r>
            <a:endParaRPr lang="en-US" sz="1200" dirty="0"/>
          </a:p>
        </p:txBody>
      </p:sp>
      <p:cxnSp>
        <p:nvCxnSpPr>
          <p:cNvPr id="9" name="Straight Arrow Connector 8"/>
          <p:cNvCxnSpPr>
            <a:stCxn id="7" idx="1"/>
          </p:cNvCxnSpPr>
          <p:nvPr/>
        </p:nvCxnSpPr>
        <p:spPr>
          <a:xfrm flipH="1">
            <a:off x="5486400" y="2119700"/>
            <a:ext cx="533400" cy="13849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11" idx="2"/>
          </p:cNvCxnSpPr>
          <p:nvPr/>
        </p:nvCxnSpPr>
        <p:spPr>
          <a:xfrm flipH="1">
            <a:off x="6755905" y="4239399"/>
            <a:ext cx="105077" cy="48500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48604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Pull Back Example</a:t>
            </a:r>
            <a:endParaRPr lang="en-US" dirty="0"/>
          </a:p>
        </p:txBody>
      </p:sp>
      <p:sp>
        <p:nvSpPr>
          <p:cNvPr id="5" name="Content Placeholder 4"/>
          <p:cNvSpPr>
            <a:spLocks noGrp="1"/>
          </p:cNvSpPr>
          <p:nvPr>
            <p:ph sz="half" idx="1"/>
          </p:nvPr>
        </p:nvSpPr>
        <p:spPr/>
        <p:txBody>
          <a:bodyPr/>
          <a:lstStyle/>
          <a:p>
            <a:pPr marL="411480" lvl="1" indent="0">
              <a:buNone/>
            </a:pPr>
            <a:r>
              <a:rPr lang="en-US" dirty="0"/>
              <a:t>Any move that is counter to its preceding move that starts when price closes beyond the extreme of the previous candle and lasts 3 candles or less</a:t>
            </a:r>
          </a:p>
          <a:p>
            <a:endParaRPr lang="en-US" dirty="0"/>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486400" y="1337613"/>
            <a:ext cx="1600200" cy="5237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Left Bracket 5"/>
          <p:cNvSpPr/>
          <p:nvPr/>
        </p:nvSpPr>
        <p:spPr>
          <a:xfrm rot="16200000">
            <a:off x="6267450" y="4210050"/>
            <a:ext cx="457200" cy="495300"/>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6125596" y="4723564"/>
            <a:ext cx="740908" cy="276999"/>
          </a:xfrm>
          <a:prstGeom prst="rect">
            <a:avLst/>
          </a:prstGeom>
          <a:noFill/>
        </p:spPr>
        <p:txBody>
          <a:bodyPr wrap="none" rtlCol="0">
            <a:spAutoFit/>
          </a:bodyPr>
          <a:lstStyle/>
          <a:p>
            <a:r>
              <a:rPr lang="en-US" sz="1200" dirty="0" smtClean="0"/>
              <a:t>Pull back</a:t>
            </a:r>
            <a:endParaRPr lang="en-US" sz="1200" dirty="0"/>
          </a:p>
        </p:txBody>
      </p:sp>
    </p:spTree>
    <p:extLst>
      <p:ext uri="{BB962C8B-B14F-4D97-AF65-F5344CB8AC3E}">
        <p14:creationId xmlns:p14="http://schemas.microsoft.com/office/powerpoint/2010/main" val="333533617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Range Example</a:t>
            </a:r>
            <a:endParaRPr lang="en-US" dirty="0"/>
          </a:p>
        </p:txBody>
      </p:sp>
      <p:sp>
        <p:nvSpPr>
          <p:cNvPr id="5" name="Content Placeholder 4"/>
          <p:cNvSpPr>
            <a:spLocks noGrp="1"/>
          </p:cNvSpPr>
          <p:nvPr>
            <p:ph sz="half" idx="1"/>
          </p:nvPr>
        </p:nvSpPr>
        <p:spPr/>
        <p:txBody>
          <a:bodyPr/>
          <a:lstStyle/>
          <a:p>
            <a:pPr marL="411480" lvl="1" indent="0">
              <a:buNone/>
            </a:pPr>
            <a:r>
              <a:rPr lang="en-US" dirty="0"/>
              <a:t>Any series of DEFINED pull back moves (up and down) that are NOT a defined balance zone.</a:t>
            </a:r>
          </a:p>
          <a:p>
            <a:endParaRPr lang="en-US" dirty="0"/>
          </a:p>
        </p:txBody>
      </p:sp>
      <p:pic>
        <p:nvPicPr>
          <p:cNvPr id="3074"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724400" y="1295400"/>
            <a:ext cx="2895600" cy="495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96910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Step #5 – Gather Data</a:t>
            </a:r>
            <a:endParaRPr lang="en-US" dirty="0"/>
          </a:p>
        </p:txBody>
      </p:sp>
      <p:sp>
        <p:nvSpPr>
          <p:cNvPr id="6" name="Content Placeholder 5"/>
          <p:cNvSpPr>
            <a:spLocks noGrp="1"/>
          </p:cNvSpPr>
          <p:nvPr>
            <p:ph type="subTitle" idx="1"/>
          </p:nvPr>
        </p:nvSpPr>
        <p:spPr/>
        <p:txBody>
          <a:bodyPr>
            <a:normAutofit/>
          </a:bodyPr>
          <a:lstStyle/>
          <a:p>
            <a:pPr marL="114300"/>
            <a:r>
              <a:rPr lang="en-US" dirty="0" smtClean="0">
                <a:solidFill>
                  <a:schemeClr val="tx1"/>
                </a:solidFill>
              </a:rPr>
              <a:t>Begin to use your definitions and start gathering data to answer each of the questions  you’ve decided to use to test your hypotheses</a:t>
            </a:r>
          </a:p>
        </p:txBody>
      </p:sp>
    </p:spTree>
    <p:extLst>
      <p:ext uri="{BB962C8B-B14F-4D97-AF65-F5344CB8AC3E}">
        <p14:creationId xmlns:p14="http://schemas.microsoft.com/office/powerpoint/2010/main" val="33522297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Some Data to consider</a:t>
            </a:r>
            <a:endParaRPr lang="en-US" dirty="0"/>
          </a:p>
        </p:txBody>
      </p:sp>
      <p:sp>
        <p:nvSpPr>
          <p:cNvPr id="5" name="Text Placeholder 4"/>
          <p:cNvSpPr>
            <a:spLocks noGrp="1"/>
          </p:cNvSpPr>
          <p:nvPr>
            <p:ph type="body" idx="1"/>
          </p:nvPr>
        </p:nvSpPr>
        <p:spPr>
          <a:xfrm>
            <a:off x="457200" y="1535113"/>
            <a:ext cx="3657600" cy="369887"/>
          </a:xfrm>
        </p:spPr>
        <p:txBody>
          <a:bodyPr/>
          <a:lstStyle/>
          <a:p>
            <a:r>
              <a:rPr lang="en-US" dirty="0" smtClean="0"/>
              <a:t>Data Collection</a:t>
            </a:r>
            <a:endParaRPr lang="en-US" dirty="0"/>
          </a:p>
        </p:txBody>
      </p:sp>
      <p:graphicFrame>
        <p:nvGraphicFramePr>
          <p:cNvPr id="2" name="Content Placeholder 1"/>
          <p:cNvGraphicFramePr>
            <a:graphicFrameLocks noGrp="1"/>
          </p:cNvGraphicFramePr>
          <p:nvPr>
            <p:ph sz="half" idx="2"/>
          </p:nvPr>
        </p:nvGraphicFramePr>
        <p:xfrm>
          <a:off x="1463086" y="1905000"/>
          <a:ext cx="1645827" cy="4221162"/>
        </p:xfrm>
        <a:graphic>
          <a:graphicData uri="http://schemas.openxmlformats.org/drawingml/2006/table">
            <a:tbl>
              <a:tblPr>
                <a:tableStyleId>{5C22544A-7EE6-4342-B048-85BDC9FD1C3A}</a:tableStyleId>
              </a:tblPr>
              <a:tblGrid>
                <a:gridCol w="409325"/>
                <a:gridCol w="443435"/>
                <a:gridCol w="196135"/>
                <a:gridCol w="187607"/>
                <a:gridCol w="409325"/>
              </a:tblGrid>
              <a:tr h="127914">
                <a:tc>
                  <a:txBody>
                    <a:bodyPr/>
                    <a:lstStyle/>
                    <a:p>
                      <a:pPr algn="l" fontAlgn="b"/>
                      <a:r>
                        <a:rPr lang="en-US" sz="700" u="none" strike="noStrike">
                          <a:effectLst/>
                        </a:rPr>
                        <a:t>Year</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Trd vs Rng</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Lgth</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Qtr</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Distance</a:t>
                      </a:r>
                      <a:endParaRPr lang="en-US" sz="700" b="0" i="0" u="none" strike="noStrike">
                        <a:solidFill>
                          <a:srgbClr val="000000"/>
                        </a:solidFill>
                        <a:effectLst/>
                        <a:latin typeface="Calibri"/>
                      </a:endParaRPr>
                    </a:p>
                  </a:txBody>
                  <a:tcPr marL="0" marR="0" marT="0" marB="0" anchor="b"/>
                </a:tc>
              </a:tr>
              <a:tr h="127914">
                <a:tc>
                  <a:txBody>
                    <a:bodyPr/>
                    <a:lstStyle/>
                    <a:p>
                      <a:pPr algn="r" fontAlgn="b"/>
                      <a:r>
                        <a:rPr lang="en-US" sz="700" u="none" strike="noStrike">
                          <a:effectLst/>
                        </a:rPr>
                        <a:t>2005</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852</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615</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558</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1205</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Range</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459</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779</a:t>
                      </a:r>
                      <a:endParaRPr lang="en-US" sz="700" b="0" i="0" u="none" strike="noStrike">
                        <a:solidFill>
                          <a:srgbClr val="000000"/>
                        </a:solidFill>
                        <a:effectLst/>
                        <a:latin typeface="Calibri"/>
                      </a:endParaRPr>
                    </a:p>
                  </a:txBody>
                  <a:tcPr marL="0" marR="0" marT="0" marB="0" anchor="b"/>
                </a:tc>
              </a:tr>
              <a:tr h="127914">
                <a:tc>
                  <a:txBody>
                    <a:bodyPr/>
                    <a:lstStyle/>
                    <a:p>
                      <a:pPr algn="r" fontAlgn="b"/>
                      <a:r>
                        <a:rPr lang="en-US" sz="700" u="none" strike="noStrike">
                          <a:effectLst/>
                        </a:rPr>
                        <a:t>2006</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468</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Range</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371</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1066</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Range</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19</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531</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8</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891</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10</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497</a:t>
                      </a:r>
                      <a:endParaRPr lang="en-US" sz="700" b="0" i="0" u="none" strike="noStrike">
                        <a:solidFill>
                          <a:srgbClr val="000000"/>
                        </a:solidFill>
                        <a:effectLst/>
                        <a:latin typeface="Calibri"/>
                      </a:endParaRPr>
                    </a:p>
                  </a:txBody>
                  <a:tcPr marL="0" marR="0" marT="0" marB="0" anchor="b"/>
                </a:tc>
              </a:tr>
              <a:tr h="127914">
                <a:tc>
                  <a:txBody>
                    <a:bodyPr/>
                    <a:lstStyle/>
                    <a:p>
                      <a:pPr algn="r" fontAlgn="b"/>
                      <a:r>
                        <a:rPr lang="en-US" sz="700" u="none" strike="noStrike">
                          <a:effectLst/>
                        </a:rPr>
                        <a:t>2007</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313</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8</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570</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376</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485</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530</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1420</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Range</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630</a:t>
                      </a:r>
                      <a:endParaRPr lang="en-US" sz="700" b="0" i="0" u="none" strike="noStrike">
                        <a:solidFill>
                          <a:srgbClr val="000000"/>
                        </a:solidFill>
                        <a:effectLst/>
                        <a:latin typeface="Calibri"/>
                      </a:endParaRPr>
                    </a:p>
                  </a:txBody>
                  <a:tcPr marL="0" marR="0" marT="0" marB="0" anchor="b"/>
                </a:tc>
              </a:tr>
              <a:tr h="127914">
                <a:tc>
                  <a:txBody>
                    <a:bodyPr/>
                    <a:lstStyle/>
                    <a:p>
                      <a:pPr algn="r" fontAlgn="b"/>
                      <a:r>
                        <a:rPr lang="en-US" sz="700" u="none" strike="noStrike">
                          <a:effectLst/>
                        </a:rPr>
                        <a:t>2008</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9</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1387</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Range</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653</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8</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2070</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10</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2241</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2003</a:t>
                      </a:r>
                      <a:endParaRPr lang="en-US" sz="700" b="0" i="0" u="none" strike="noStrike">
                        <a:solidFill>
                          <a:srgbClr val="000000"/>
                        </a:solidFill>
                        <a:effectLst/>
                        <a:latin typeface="Calibri"/>
                      </a:endParaRPr>
                    </a:p>
                  </a:txBody>
                  <a:tcPr marL="0" marR="0" marT="0" marB="0" anchor="b"/>
                </a:tc>
              </a:tr>
              <a:tr h="127914">
                <a:tc>
                  <a:txBody>
                    <a:bodyPr/>
                    <a:lstStyle/>
                    <a:p>
                      <a:pPr algn="r" fontAlgn="b"/>
                      <a:r>
                        <a:rPr lang="en-US" sz="700" u="none" strike="noStrike">
                          <a:effectLst/>
                        </a:rPr>
                        <a:t>2009</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9</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1926</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1200</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3</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1623</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Range</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8</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526</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4</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682</a:t>
                      </a:r>
                      <a:endParaRPr lang="en-US" sz="700" b="0" i="0" u="none" strike="noStrike">
                        <a:solidFill>
                          <a:srgbClr val="000000"/>
                        </a:solidFill>
                        <a:effectLst/>
                        <a:latin typeface="Calibri"/>
                      </a:endParaRPr>
                    </a:p>
                  </a:txBody>
                  <a:tcPr marL="0" marR="0" marT="0" marB="0" anchor="b"/>
                </a:tc>
              </a:tr>
              <a:tr h="127914">
                <a:tc>
                  <a:txBody>
                    <a:bodyPr/>
                    <a:lstStyle/>
                    <a:p>
                      <a:pPr algn="r" fontAlgn="b"/>
                      <a:r>
                        <a:rPr lang="en-US" sz="700" u="none" strike="noStrike">
                          <a:effectLst/>
                        </a:rPr>
                        <a:t>2010</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8</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962</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Range</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8</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1</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560</a:t>
                      </a:r>
                      <a:endParaRPr lang="en-US" sz="700" b="0" i="0" u="none" strike="noStrike">
                        <a:solidFill>
                          <a:srgbClr val="000000"/>
                        </a:solidFill>
                        <a:effectLst/>
                        <a:latin typeface="Calibri"/>
                      </a:endParaRPr>
                    </a:p>
                  </a:txBody>
                  <a:tcPr marL="0" marR="0" marT="0" marB="0" anchor="b"/>
                </a:tc>
              </a:tr>
              <a:tr h="127914">
                <a:tc>
                  <a:txBody>
                    <a:bodyPr/>
                    <a:lstStyle/>
                    <a:p>
                      <a:pPr algn="l" fontAlgn="b"/>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Trend</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6</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a:effectLst/>
                        </a:rPr>
                        <a:t>2</a:t>
                      </a:r>
                      <a:endParaRPr lang="en-US" sz="700" b="0" i="0" u="none" strike="noStrike">
                        <a:solidFill>
                          <a:srgbClr val="000000"/>
                        </a:solidFill>
                        <a:effectLst/>
                        <a:latin typeface="Calibri"/>
                      </a:endParaRPr>
                    </a:p>
                  </a:txBody>
                  <a:tcPr marL="0" marR="0" marT="0" marB="0" anchor="b"/>
                </a:tc>
                <a:tc>
                  <a:txBody>
                    <a:bodyPr/>
                    <a:lstStyle/>
                    <a:p>
                      <a:pPr algn="ctr" fontAlgn="b"/>
                      <a:r>
                        <a:rPr lang="en-US" sz="700" u="none" strike="noStrike" dirty="0">
                          <a:effectLst/>
                        </a:rPr>
                        <a:t>1471</a:t>
                      </a:r>
                      <a:endParaRPr lang="en-US" sz="700" b="0" i="0" u="none" strike="noStrike" dirty="0">
                        <a:solidFill>
                          <a:srgbClr val="000000"/>
                        </a:solidFill>
                        <a:effectLst/>
                        <a:latin typeface="Calibri"/>
                      </a:endParaRPr>
                    </a:p>
                  </a:txBody>
                  <a:tcPr marL="0" marR="0" marT="0" marB="0" anchor="b"/>
                </a:tc>
              </a:tr>
            </a:tbl>
          </a:graphicData>
        </a:graphic>
      </p:graphicFrame>
      <p:sp>
        <p:nvSpPr>
          <p:cNvPr id="7" name="Text Placeholder 6"/>
          <p:cNvSpPr>
            <a:spLocks noGrp="1"/>
          </p:cNvSpPr>
          <p:nvPr>
            <p:ph type="body" sz="quarter" idx="3"/>
          </p:nvPr>
        </p:nvSpPr>
        <p:spPr>
          <a:xfrm>
            <a:off x="4419600" y="1535113"/>
            <a:ext cx="3657600" cy="446087"/>
          </a:xfrm>
        </p:spPr>
        <p:txBody>
          <a:bodyPr/>
          <a:lstStyle/>
          <a:p>
            <a:r>
              <a:rPr lang="en-US" dirty="0" smtClean="0"/>
              <a:t>Targeted Profits</a:t>
            </a:r>
            <a:endParaRPr lang="en-US" dirty="0"/>
          </a:p>
        </p:txBody>
      </p:sp>
      <p:graphicFrame>
        <p:nvGraphicFramePr>
          <p:cNvPr id="9" name="Content Placeholder 8"/>
          <p:cNvGraphicFramePr>
            <a:graphicFrameLocks noGrp="1"/>
          </p:cNvGraphicFramePr>
          <p:nvPr>
            <p:ph sz="quarter" idx="4"/>
          </p:nvPr>
        </p:nvGraphicFramePr>
        <p:xfrm>
          <a:off x="4419600" y="1981200"/>
          <a:ext cx="3657600" cy="41449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212685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Some Preliminary Questions Answered	</a:t>
            </a:r>
            <a:endParaRPr lang="en-US" dirty="0"/>
          </a:p>
        </p:txBody>
      </p:sp>
      <p:sp>
        <p:nvSpPr>
          <p:cNvPr id="6" name="Content Placeholder 5"/>
          <p:cNvSpPr>
            <a:spLocks noGrp="1"/>
          </p:cNvSpPr>
          <p:nvPr>
            <p:ph idx="1"/>
          </p:nvPr>
        </p:nvSpPr>
        <p:spPr>
          <a:xfrm>
            <a:off x="457200" y="1447800"/>
            <a:ext cx="7620000" cy="4953000"/>
          </a:xfrm>
        </p:spPr>
        <p:txBody>
          <a:bodyPr>
            <a:normAutofit/>
          </a:bodyPr>
          <a:lstStyle/>
          <a:p>
            <a:r>
              <a:rPr lang="en-US" dirty="0" smtClean="0"/>
              <a:t>Through this preliminary data we have now answered some of our questions.</a:t>
            </a:r>
          </a:p>
          <a:p>
            <a:pPr lvl="1"/>
            <a:r>
              <a:rPr lang="en-US" dirty="0" smtClean="0"/>
              <a:t>This is what many refer to as “back testing”</a:t>
            </a:r>
          </a:p>
          <a:p>
            <a:r>
              <a:rPr lang="en-US" dirty="0" smtClean="0"/>
              <a:t>How often do large trends occur?</a:t>
            </a:r>
          </a:p>
          <a:p>
            <a:pPr lvl="1"/>
            <a:r>
              <a:rPr lang="en-US" dirty="0" smtClean="0"/>
              <a:t>76% of the time</a:t>
            </a:r>
          </a:p>
          <a:p>
            <a:r>
              <a:rPr lang="en-US" dirty="0" smtClean="0"/>
              <a:t>What part of the year do they occur most often?</a:t>
            </a:r>
          </a:p>
          <a:p>
            <a:pPr lvl="1"/>
            <a:r>
              <a:rPr lang="en-US" dirty="0" smtClean="0"/>
              <a:t>1</a:t>
            </a:r>
            <a:r>
              <a:rPr lang="en-US" baseline="30000" dirty="0" smtClean="0"/>
              <a:t>st</a:t>
            </a:r>
            <a:r>
              <a:rPr lang="en-US" dirty="0" smtClean="0"/>
              <a:t> &amp; 2</a:t>
            </a:r>
            <a:r>
              <a:rPr lang="en-US" baseline="30000" dirty="0" smtClean="0"/>
              <a:t>nd</a:t>
            </a:r>
            <a:r>
              <a:rPr lang="en-US" dirty="0" smtClean="0"/>
              <a:t> Quarter – although they are the more likely condition in most all quarters</a:t>
            </a:r>
          </a:p>
          <a:p>
            <a:r>
              <a:rPr lang="en-US" dirty="0" smtClean="0"/>
              <a:t>How far do these trends go?</a:t>
            </a:r>
          </a:p>
          <a:p>
            <a:pPr lvl="1"/>
            <a:r>
              <a:rPr lang="en-US" dirty="0" smtClean="0"/>
              <a:t>On average about 8 weeks (weekly candles) and move an average of 1,000 pip</a:t>
            </a:r>
          </a:p>
          <a:p>
            <a:pPr marL="114300" indent="0">
              <a:buNone/>
            </a:pPr>
            <a:r>
              <a:rPr lang="en-US" dirty="0" smtClean="0"/>
              <a:t>So we have shown (statistically) that the market does indeed trend more often than it ranges</a:t>
            </a:r>
          </a:p>
        </p:txBody>
      </p:sp>
    </p:spTree>
    <p:extLst>
      <p:ext uri="{BB962C8B-B14F-4D97-AF65-F5344CB8AC3E}">
        <p14:creationId xmlns:p14="http://schemas.microsoft.com/office/powerpoint/2010/main" val="182780941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6">
                                            <p:txEl>
                                              <p:pRg st="8" end="8"/>
                                            </p:txEl>
                                          </p:spTgt>
                                        </p:tgtEl>
                                        <p:attrNameLst>
                                          <p:attrName>style.visibility</p:attrName>
                                        </p:attrNameLst>
                                      </p:cBhvr>
                                      <p:to>
                                        <p:strVal val="visible"/>
                                      </p:to>
                                    </p:set>
                                    <p:anim calcmode="lin" valueType="num">
                                      <p:cBhvr>
                                        <p:cTn id="71"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There are still some questions left unanswered	</a:t>
            </a:r>
            <a:endParaRPr lang="en-US" dirty="0"/>
          </a:p>
        </p:txBody>
      </p:sp>
      <p:sp>
        <p:nvSpPr>
          <p:cNvPr id="6" name="Content Placeholder 5"/>
          <p:cNvSpPr>
            <a:spLocks noGrp="1"/>
          </p:cNvSpPr>
          <p:nvPr>
            <p:ph idx="1"/>
          </p:nvPr>
        </p:nvSpPr>
        <p:spPr>
          <a:xfrm>
            <a:off x="457200" y="1447800"/>
            <a:ext cx="7620000" cy="4953000"/>
          </a:xfrm>
        </p:spPr>
        <p:txBody>
          <a:bodyPr>
            <a:normAutofit/>
          </a:bodyPr>
          <a:lstStyle/>
          <a:p>
            <a:r>
              <a:rPr lang="en-US" dirty="0" smtClean="0"/>
              <a:t>Are there multiple entry points in these trends?</a:t>
            </a:r>
          </a:p>
          <a:p>
            <a:r>
              <a:rPr lang="en-US" dirty="0" smtClean="0"/>
              <a:t>How often during the month do these opportunities occur?</a:t>
            </a:r>
          </a:p>
          <a:p>
            <a:r>
              <a:rPr lang="en-US" dirty="0" smtClean="0"/>
              <a:t>On which time frame are they most visible</a:t>
            </a:r>
          </a:p>
          <a:p>
            <a:r>
              <a:rPr lang="en-US" dirty="0" smtClean="0"/>
              <a:t>What distance (in pips) do these movements go?</a:t>
            </a:r>
          </a:p>
          <a:p>
            <a:r>
              <a:rPr lang="en-US" dirty="0" smtClean="0"/>
              <a:t>What is the availability of profits?</a:t>
            </a:r>
          </a:p>
          <a:p>
            <a:pPr marL="114300" indent="0">
              <a:buNone/>
            </a:pPr>
            <a:endParaRPr lang="en-US" dirty="0"/>
          </a:p>
          <a:p>
            <a:pPr marL="114300" indent="0">
              <a:buNone/>
            </a:pPr>
            <a:r>
              <a:rPr lang="en-US" dirty="0" smtClean="0"/>
              <a:t>The “forward testing” procedure will seek to answer each of these questions.  However, they cannot be answered universally for all traders.  WHY?  Because each of us defines opportunities, entries, and risk management differently.</a:t>
            </a:r>
          </a:p>
          <a:p>
            <a:pPr marL="114300" indent="0">
              <a:buNone/>
            </a:pPr>
            <a:endParaRPr lang="en-US" dirty="0"/>
          </a:p>
          <a:p>
            <a:pPr marL="114300" indent="0">
              <a:buNone/>
            </a:pPr>
            <a:r>
              <a:rPr lang="en-US" dirty="0" smtClean="0"/>
              <a:t>So this test will seek answers according to the way </a:t>
            </a:r>
            <a:r>
              <a:rPr lang="en-US" b="1" i="1" dirty="0" smtClean="0"/>
              <a:t>I</a:t>
            </a:r>
            <a:r>
              <a:rPr lang="en-US" dirty="0" smtClean="0"/>
              <a:t> trade.</a:t>
            </a:r>
          </a:p>
        </p:txBody>
      </p:sp>
    </p:spTree>
    <p:extLst>
      <p:ext uri="{BB962C8B-B14F-4D97-AF65-F5344CB8AC3E}">
        <p14:creationId xmlns:p14="http://schemas.microsoft.com/office/powerpoint/2010/main" val="34652305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 calcmode="lin" valueType="num">
                                      <p:cBhvr>
                                        <p:cTn id="47"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8" end="8"/>
                                            </p:txEl>
                                          </p:spTgt>
                                        </p:tgtEl>
                                        <p:attrNameLst>
                                          <p:attrName>style.visibility</p:attrName>
                                        </p:attrNameLst>
                                      </p:cBhvr>
                                      <p:to>
                                        <p:strVal val="visible"/>
                                      </p:to>
                                    </p:set>
                                    <p:anim calcmode="lin" valueType="num">
                                      <p:cBhvr>
                                        <p:cTn id="55"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Establish Testing Procedure</a:t>
            </a:r>
            <a:endParaRPr lang="en-US" dirty="0"/>
          </a:p>
        </p:txBody>
      </p:sp>
      <p:sp>
        <p:nvSpPr>
          <p:cNvPr id="6" name="Content Placeholder 5"/>
          <p:cNvSpPr>
            <a:spLocks noGrp="1"/>
          </p:cNvSpPr>
          <p:nvPr>
            <p:ph idx="1"/>
          </p:nvPr>
        </p:nvSpPr>
        <p:spPr>
          <a:xfrm>
            <a:off x="457200" y="1447800"/>
            <a:ext cx="7620000" cy="4953000"/>
          </a:xfrm>
        </p:spPr>
        <p:txBody>
          <a:bodyPr>
            <a:normAutofit/>
          </a:bodyPr>
          <a:lstStyle/>
          <a:p>
            <a:r>
              <a:rPr lang="en-US" dirty="0" smtClean="0"/>
              <a:t>Your testing procedure will want to be as close as possible to the way you will eventually trade</a:t>
            </a:r>
          </a:p>
          <a:p>
            <a:pPr lvl="1"/>
            <a:r>
              <a:rPr lang="en-US" dirty="0" smtClean="0"/>
              <a:t>However after analysis, you will most likely make some changes to your trading plan (which is the whole point)</a:t>
            </a:r>
          </a:p>
          <a:p>
            <a:r>
              <a:rPr lang="en-US" dirty="0" smtClean="0"/>
              <a:t>So we must go over each category of the trading plan to find which areas we will be testing for modification</a:t>
            </a:r>
          </a:p>
          <a:p>
            <a:r>
              <a:rPr lang="en-US" b="1" u="sng" dirty="0" smtClean="0"/>
              <a:t>Entry</a:t>
            </a:r>
            <a:r>
              <a:rPr lang="en-US" dirty="0" smtClean="0"/>
              <a:t>:</a:t>
            </a:r>
          </a:p>
          <a:p>
            <a:pPr lvl="1"/>
            <a:r>
              <a:rPr lang="en-US" i="1" dirty="0"/>
              <a:t>Order flow imbalance can first be spotted when price rises outside an area of balance and closes, OR closes in an area where the opposing order flow dominance is negated.</a:t>
            </a:r>
          </a:p>
          <a:p>
            <a:pPr lvl="1"/>
            <a:r>
              <a:rPr lang="en-US" i="1" dirty="0"/>
              <a:t>I will look for:</a:t>
            </a:r>
          </a:p>
          <a:p>
            <a:pPr lvl="2"/>
            <a:r>
              <a:rPr lang="en-US" i="1" dirty="0"/>
              <a:t>A clear turn from balance to imbalance</a:t>
            </a:r>
          </a:p>
          <a:p>
            <a:pPr lvl="2"/>
            <a:r>
              <a:rPr lang="en-US" i="1" dirty="0"/>
              <a:t>A pullback to retest the previous area of balance</a:t>
            </a:r>
          </a:p>
          <a:p>
            <a:endParaRPr lang="en-US" dirty="0" smtClean="0"/>
          </a:p>
        </p:txBody>
      </p:sp>
    </p:spTree>
    <p:extLst>
      <p:ext uri="{BB962C8B-B14F-4D97-AF65-F5344CB8AC3E}">
        <p14:creationId xmlns:p14="http://schemas.microsoft.com/office/powerpoint/2010/main" val="22731138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Establish Testing Procedure</a:t>
            </a:r>
            <a:endParaRPr lang="en-US" dirty="0"/>
          </a:p>
        </p:txBody>
      </p:sp>
      <p:sp>
        <p:nvSpPr>
          <p:cNvPr id="6" name="Content Placeholder 5"/>
          <p:cNvSpPr>
            <a:spLocks noGrp="1"/>
          </p:cNvSpPr>
          <p:nvPr>
            <p:ph idx="1"/>
          </p:nvPr>
        </p:nvSpPr>
        <p:spPr>
          <a:xfrm>
            <a:off x="457200" y="1447800"/>
            <a:ext cx="7620000" cy="4953000"/>
          </a:xfrm>
        </p:spPr>
        <p:txBody>
          <a:bodyPr>
            <a:normAutofit/>
          </a:bodyPr>
          <a:lstStyle/>
          <a:p>
            <a:endParaRPr lang="en-US" dirty="0" smtClean="0"/>
          </a:p>
          <a:p>
            <a:r>
              <a:rPr lang="en-US" b="1" u="sng" dirty="0" smtClean="0"/>
              <a:t>Risk Management:</a:t>
            </a:r>
            <a:endParaRPr lang="en-US" dirty="0" smtClean="0"/>
          </a:p>
          <a:p>
            <a:pPr lvl="1"/>
            <a:r>
              <a:rPr lang="en-US" i="1" dirty="0"/>
              <a:t>No single position will risk more than 1% of total trading </a:t>
            </a:r>
            <a:r>
              <a:rPr lang="en-US" i="1" dirty="0" smtClean="0"/>
              <a:t>capital.</a:t>
            </a:r>
          </a:p>
          <a:p>
            <a:pPr lvl="1"/>
            <a:r>
              <a:rPr lang="en-US" i="1" dirty="0" smtClean="0"/>
              <a:t>Stops shall be placed at “logical swing points” beyond observed balance areas</a:t>
            </a:r>
          </a:p>
          <a:p>
            <a:r>
              <a:rPr lang="en-US" dirty="0" smtClean="0"/>
              <a:t>On this I will add a “maximum” stop of 200 pips</a:t>
            </a:r>
          </a:p>
          <a:p>
            <a:r>
              <a:rPr lang="en-US" b="1" u="sng" dirty="0" smtClean="0"/>
              <a:t>Trade Management:</a:t>
            </a:r>
            <a:endParaRPr lang="en-US" dirty="0" smtClean="0"/>
          </a:p>
          <a:p>
            <a:pPr lvl="1"/>
            <a:r>
              <a:rPr lang="en-US" i="1" dirty="0"/>
              <a:t>Trailing stops will be done in the following </a:t>
            </a:r>
            <a:r>
              <a:rPr lang="en-US" i="1" dirty="0" smtClean="0"/>
              <a:t>priority:</a:t>
            </a:r>
          </a:p>
          <a:p>
            <a:pPr lvl="2"/>
            <a:r>
              <a:rPr lang="en-US" i="1" dirty="0" smtClean="0"/>
              <a:t>Reduce </a:t>
            </a:r>
            <a:r>
              <a:rPr lang="en-US" i="1" dirty="0"/>
              <a:t>loss:  Move stop to swing point after </a:t>
            </a:r>
            <a:r>
              <a:rPr lang="en-US" i="1" dirty="0" smtClean="0"/>
              <a:t>intraday </a:t>
            </a:r>
            <a:r>
              <a:rPr lang="en-US" i="1" dirty="0"/>
              <a:t>chart has closed beyond the extreme of its immediately previous candle</a:t>
            </a:r>
          </a:p>
          <a:p>
            <a:pPr lvl="2"/>
            <a:r>
              <a:rPr lang="en-US" i="1" dirty="0"/>
              <a:t>BE:  Move stop to Break even (entry price +1) if </a:t>
            </a:r>
            <a:r>
              <a:rPr lang="en-US" i="1" dirty="0" smtClean="0"/>
              <a:t>daily </a:t>
            </a:r>
            <a:r>
              <a:rPr lang="en-US" i="1" dirty="0"/>
              <a:t>chart closes beyond extreme of previous candle </a:t>
            </a:r>
            <a:r>
              <a:rPr lang="en-US" i="1" dirty="0" smtClean="0"/>
              <a:t>.</a:t>
            </a:r>
            <a:endParaRPr lang="en-US" i="1" dirty="0"/>
          </a:p>
          <a:p>
            <a:pPr lvl="2"/>
            <a:r>
              <a:rPr lang="en-US" i="1" dirty="0"/>
              <a:t>Move stop along swing points </a:t>
            </a:r>
            <a:r>
              <a:rPr lang="en-US" i="1" dirty="0" smtClean="0"/>
              <a:t>AFTER daily chart has pulled back and the closed beyond the extreme of its immediately previous candle</a:t>
            </a:r>
            <a:endParaRPr lang="en-US" b="1" i="1" u="sng" dirty="0" smtClean="0"/>
          </a:p>
        </p:txBody>
      </p:sp>
    </p:spTree>
    <p:extLst>
      <p:ext uri="{BB962C8B-B14F-4D97-AF65-F5344CB8AC3E}">
        <p14:creationId xmlns:p14="http://schemas.microsoft.com/office/powerpoint/2010/main" val="296435814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p:cTn id="15"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 calcmode="lin" valueType="num">
                                      <p:cBhvr>
                                        <p:cTn id="23"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p:cTn id="31"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 calcmode="lin" valueType="num">
                                      <p:cBhvr>
                                        <p:cTn id="39"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 calcmode="lin" valueType="num">
                                      <p:cBhvr>
                                        <p:cTn id="47"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7" end="7"/>
                                            </p:txEl>
                                          </p:spTgt>
                                        </p:tgtEl>
                                        <p:attrNameLst>
                                          <p:attrName>style.visibility</p:attrName>
                                        </p:attrNameLst>
                                      </p:cBhvr>
                                      <p:to>
                                        <p:strVal val="visible"/>
                                      </p:to>
                                    </p:set>
                                    <p:anim calcmode="lin" valueType="num">
                                      <p:cBhvr>
                                        <p:cTn id="55"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8" end="8"/>
                                            </p:txEl>
                                          </p:spTgt>
                                        </p:tgtEl>
                                        <p:attrNameLst>
                                          <p:attrName>style.visibility</p:attrName>
                                        </p:attrNameLst>
                                      </p:cBhvr>
                                      <p:to>
                                        <p:strVal val="visible"/>
                                      </p:to>
                                    </p:set>
                                    <p:anim calcmode="lin" valueType="num">
                                      <p:cBhvr>
                                        <p:cTn id="63"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8" end="8"/>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6">
                                            <p:txEl>
                                              <p:pRg st="9" end="9"/>
                                            </p:txEl>
                                          </p:spTgt>
                                        </p:tgtEl>
                                        <p:attrNameLst>
                                          <p:attrName>style.visibility</p:attrName>
                                        </p:attrNameLst>
                                      </p:cBhvr>
                                      <p:to>
                                        <p:strVal val="visible"/>
                                      </p:to>
                                    </p:set>
                                    <p:anim calcmode="lin" valueType="num">
                                      <p:cBhvr>
                                        <p:cTn id="71" dur="1000" fill="hold"/>
                                        <p:tgtEl>
                                          <p:spTgt spid="6">
                                            <p:txEl>
                                              <p:pRg st="9" end="9"/>
                                            </p:txEl>
                                          </p:spTgt>
                                        </p:tgtEl>
                                        <p:attrNameLst>
                                          <p:attrName>ppt_w</p:attrName>
                                        </p:attrNameLst>
                                      </p:cBhvr>
                                      <p:tavLst>
                                        <p:tav tm="0">
                                          <p:val>
                                            <p:fltVal val="0"/>
                                          </p:val>
                                        </p:tav>
                                        <p:tav tm="100000">
                                          <p:val>
                                            <p:strVal val="#ppt_w"/>
                                          </p:val>
                                        </p:tav>
                                      </p:tavLst>
                                    </p:anim>
                                    <p:anim calcmode="lin" valueType="num">
                                      <p:cBhvr>
                                        <p:cTn id="72" dur="1000" fill="hold"/>
                                        <p:tgtEl>
                                          <p:spTgt spid="6">
                                            <p:txEl>
                                              <p:pRg st="9" end="9"/>
                                            </p:txEl>
                                          </p:spTgt>
                                        </p:tgtEl>
                                        <p:attrNameLst>
                                          <p:attrName>ppt_h</p:attrName>
                                        </p:attrNameLst>
                                      </p:cBhvr>
                                      <p:tavLst>
                                        <p:tav tm="0">
                                          <p:val>
                                            <p:fltVal val="0"/>
                                          </p:val>
                                        </p:tav>
                                        <p:tav tm="100000">
                                          <p:val>
                                            <p:strVal val="#ppt_h"/>
                                          </p:val>
                                        </p:tav>
                                      </p:tavLst>
                                    </p:anim>
                                    <p:anim calcmode="lin" valueType="num">
                                      <p:cBhvr>
                                        <p:cTn id="73" dur="1000" fill="hold"/>
                                        <p:tgtEl>
                                          <p:spTgt spid="6">
                                            <p:txEl>
                                              <p:pRg st="9" end="9"/>
                                            </p:txEl>
                                          </p:spTgt>
                                        </p:tgtEl>
                                        <p:attrNameLst>
                                          <p:attrName>style.rotation</p:attrName>
                                        </p:attrNameLst>
                                      </p:cBhvr>
                                      <p:tavLst>
                                        <p:tav tm="0">
                                          <p:val>
                                            <p:fltVal val="90"/>
                                          </p:val>
                                        </p:tav>
                                        <p:tav tm="100000">
                                          <p:val>
                                            <p:fltVal val="0"/>
                                          </p:val>
                                        </p:tav>
                                      </p:tavLst>
                                    </p:anim>
                                    <p:animEffect transition="in" filter="fade">
                                      <p:cBhvr>
                                        <p:cTn id="74" dur="1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Establish Testing Procedure</a:t>
            </a:r>
            <a:endParaRPr lang="en-US" dirty="0"/>
          </a:p>
        </p:txBody>
      </p:sp>
      <p:sp>
        <p:nvSpPr>
          <p:cNvPr id="6" name="Content Placeholder 5"/>
          <p:cNvSpPr>
            <a:spLocks noGrp="1"/>
          </p:cNvSpPr>
          <p:nvPr>
            <p:ph idx="1"/>
          </p:nvPr>
        </p:nvSpPr>
        <p:spPr>
          <a:xfrm>
            <a:off x="457200" y="1447800"/>
            <a:ext cx="7620000" cy="4953000"/>
          </a:xfrm>
        </p:spPr>
        <p:txBody>
          <a:bodyPr>
            <a:normAutofit/>
          </a:bodyPr>
          <a:lstStyle/>
          <a:p>
            <a:endParaRPr lang="en-US" dirty="0" smtClean="0"/>
          </a:p>
          <a:p>
            <a:r>
              <a:rPr lang="en-US" b="1" u="sng" dirty="0" smtClean="0"/>
              <a:t>Trade Management:</a:t>
            </a:r>
            <a:r>
              <a:rPr lang="en-US" dirty="0" smtClean="0"/>
              <a:t>  (cont.)</a:t>
            </a:r>
          </a:p>
          <a:p>
            <a:r>
              <a:rPr lang="en-US" dirty="0" smtClean="0"/>
              <a:t>A take profit shall be set </a:t>
            </a:r>
            <a:r>
              <a:rPr lang="en-US" dirty="0"/>
              <a:t>for 70% of the </a:t>
            </a:r>
            <a:r>
              <a:rPr lang="en-US" dirty="0" smtClean="0"/>
              <a:t>position at twice the risk indicated by the original stop.  (Point of 2xR).</a:t>
            </a:r>
          </a:p>
          <a:p>
            <a:pPr lvl="1"/>
            <a:r>
              <a:rPr lang="en-US" dirty="0" smtClean="0"/>
              <a:t>This will create a minimum RRR of 1.5xR if the position does not produce any further profit, and is the minimal acceptable profit.</a:t>
            </a:r>
          </a:p>
          <a:p>
            <a:pPr lvl="1"/>
            <a:r>
              <a:rPr lang="en-US" dirty="0" smtClean="0"/>
              <a:t>Remember that if a stop out in loss occurs I will stop out on the entire position, where as if I take profit I am only taking profit on a portion of the position, with the remaining portion expected to move on to produce further profit.</a:t>
            </a:r>
          </a:p>
          <a:p>
            <a:pPr lvl="1"/>
            <a:r>
              <a:rPr lang="en-US" dirty="0" smtClean="0"/>
              <a:t>This is a balancing act and each individual must decide what works best for him or her.</a:t>
            </a:r>
          </a:p>
          <a:p>
            <a:r>
              <a:rPr lang="en-US" dirty="0" smtClean="0"/>
              <a:t>Stop on remaining position will be moved to break even after this point.  (if not already there.)</a:t>
            </a:r>
          </a:p>
          <a:p>
            <a:endParaRPr lang="en-US" dirty="0" smtClean="0"/>
          </a:p>
        </p:txBody>
      </p:sp>
    </p:spTree>
    <p:extLst>
      <p:ext uri="{BB962C8B-B14F-4D97-AF65-F5344CB8AC3E}">
        <p14:creationId xmlns:p14="http://schemas.microsoft.com/office/powerpoint/2010/main" val="130984295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p:cTn id="15"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 calcmode="lin" valueType="num">
                                      <p:cBhvr>
                                        <p:cTn id="23"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p:cTn id="31"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 calcmode="lin" valueType="num">
                                      <p:cBhvr>
                                        <p:cTn id="39"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 calcmode="lin" valueType="num">
                                      <p:cBhvr>
                                        <p:cTn id="47"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Rules of Engagement</a:t>
            </a:r>
            <a:endParaRPr lang="en-US" dirty="0"/>
          </a:p>
        </p:txBody>
      </p:sp>
      <p:sp>
        <p:nvSpPr>
          <p:cNvPr id="6" name="Content Placeholder 5"/>
          <p:cNvSpPr>
            <a:spLocks noGrp="1"/>
          </p:cNvSpPr>
          <p:nvPr>
            <p:ph idx="1"/>
          </p:nvPr>
        </p:nvSpPr>
        <p:spPr>
          <a:xfrm>
            <a:off x="457200" y="1447800"/>
            <a:ext cx="7620000" cy="4953000"/>
          </a:xfrm>
        </p:spPr>
        <p:txBody>
          <a:bodyPr>
            <a:normAutofit/>
          </a:bodyPr>
          <a:lstStyle/>
          <a:p>
            <a:r>
              <a:rPr lang="en-US" dirty="0" smtClean="0"/>
              <a:t>I will trade according to my “normal” trade plan for the entries</a:t>
            </a:r>
          </a:p>
          <a:p>
            <a:r>
              <a:rPr lang="en-US" dirty="0" smtClean="0"/>
              <a:t>I will modify the risk management as follows:</a:t>
            </a:r>
            <a:endParaRPr lang="en-US" dirty="0"/>
          </a:p>
          <a:p>
            <a:pPr lvl="1"/>
            <a:r>
              <a:rPr lang="en-US" dirty="0" smtClean="0"/>
              <a:t>Stops shall NOT be greater than 200 pips.</a:t>
            </a:r>
          </a:p>
          <a:p>
            <a:pPr lvl="2"/>
            <a:r>
              <a:rPr lang="en-US" dirty="0" smtClean="0"/>
              <a:t>Most will be less</a:t>
            </a:r>
          </a:p>
          <a:p>
            <a:r>
              <a:rPr lang="en-US" dirty="0" smtClean="0"/>
              <a:t>I will modify the trade management as follows:</a:t>
            </a:r>
          </a:p>
          <a:p>
            <a:pPr lvl="1"/>
            <a:r>
              <a:rPr lang="en-US" dirty="0" smtClean="0"/>
              <a:t>I will take profit on 70% of the position at 2xR, and move stop on remaining position to BE.</a:t>
            </a:r>
          </a:p>
          <a:p>
            <a:pPr lvl="2"/>
            <a:r>
              <a:rPr lang="en-US" dirty="0" smtClean="0"/>
              <a:t>This will produce a RRR of 1.5 if only 2xR is </a:t>
            </a:r>
            <a:r>
              <a:rPr lang="en-US" dirty="0" smtClean="0"/>
              <a:t>realized.  I </a:t>
            </a:r>
            <a:r>
              <a:rPr lang="en-US" dirty="0" smtClean="0"/>
              <a:t>will then trail stops as per “normal” stop trailing plan on the daily chart.</a:t>
            </a:r>
          </a:p>
          <a:p>
            <a:r>
              <a:rPr lang="en-US" dirty="0" smtClean="0"/>
              <a:t>I will track how far each trade moves using trailing stops and record the availability of 3xR; 4xR and anything greater than 5xR</a:t>
            </a:r>
          </a:p>
        </p:txBody>
      </p:sp>
    </p:spTree>
    <p:extLst>
      <p:ext uri="{BB962C8B-B14F-4D97-AF65-F5344CB8AC3E}">
        <p14:creationId xmlns:p14="http://schemas.microsoft.com/office/powerpoint/2010/main" val="214323414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Rules of Engagement (Cont.)</a:t>
            </a:r>
            <a:endParaRPr lang="en-US" dirty="0"/>
          </a:p>
        </p:txBody>
      </p:sp>
      <p:sp>
        <p:nvSpPr>
          <p:cNvPr id="6" name="Content Placeholder 5"/>
          <p:cNvSpPr>
            <a:spLocks noGrp="1"/>
          </p:cNvSpPr>
          <p:nvPr>
            <p:ph idx="1"/>
          </p:nvPr>
        </p:nvSpPr>
        <p:spPr>
          <a:xfrm>
            <a:off x="457200" y="1447800"/>
            <a:ext cx="7620000" cy="4953000"/>
          </a:xfrm>
        </p:spPr>
        <p:txBody>
          <a:bodyPr>
            <a:normAutofit/>
          </a:bodyPr>
          <a:lstStyle/>
          <a:p>
            <a:r>
              <a:rPr lang="en-US" dirty="0" smtClean="0"/>
              <a:t>All measurements of risk shall be taken from Calculated risk.  Actual risk may be smaller.</a:t>
            </a:r>
          </a:p>
          <a:p>
            <a:r>
              <a:rPr lang="en-US" dirty="0" smtClean="0"/>
              <a:t>Stops may be adjusted smaller as the trade progresses but each risk shall be calculated on its original stop.</a:t>
            </a:r>
          </a:p>
          <a:p>
            <a:r>
              <a:rPr lang="en-US" dirty="0" smtClean="0"/>
              <a:t>I will attempt to track the following:</a:t>
            </a:r>
          </a:p>
          <a:p>
            <a:pPr lvl="1"/>
            <a:r>
              <a:rPr lang="en-US" dirty="0" smtClean="0"/>
              <a:t>Average initial risk</a:t>
            </a:r>
          </a:p>
          <a:p>
            <a:pPr lvl="1"/>
            <a:r>
              <a:rPr lang="en-US" dirty="0" smtClean="0"/>
              <a:t>Average actual risk</a:t>
            </a:r>
          </a:p>
          <a:p>
            <a:pPr lvl="1"/>
            <a:r>
              <a:rPr lang="en-US" dirty="0" smtClean="0"/>
              <a:t>Average distance of moves traded</a:t>
            </a:r>
          </a:p>
          <a:p>
            <a:pPr lvl="1"/>
            <a:r>
              <a:rPr lang="en-US" dirty="0" smtClean="0"/>
              <a:t>Availability of profit</a:t>
            </a:r>
          </a:p>
          <a:p>
            <a:pPr lvl="1"/>
            <a:r>
              <a:rPr lang="en-US" dirty="0" smtClean="0"/>
              <a:t>Average number of opportunities / month</a:t>
            </a:r>
          </a:p>
          <a:p>
            <a:pPr lvl="1"/>
            <a:r>
              <a:rPr lang="en-US" dirty="0" smtClean="0"/>
              <a:t>Frequency of “really big moves”, 600 pips or more.</a:t>
            </a:r>
          </a:p>
        </p:txBody>
      </p:sp>
    </p:spTree>
    <p:extLst>
      <p:ext uri="{BB962C8B-B14F-4D97-AF65-F5344CB8AC3E}">
        <p14:creationId xmlns:p14="http://schemas.microsoft.com/office/powerpoint/2010/main" val="8728086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6">
                                            <p:txEl>
                                              <p:pRg st="8" end="8"/>
                                            </p:txEl>
                                          </p:spTgt>
                                        </p:tgtEl>
                                        <p:attrNameLst>
                                          <p:attrName>style.visibility</p:attrName>
                                        </p:attrNameLst>
                                      </p:cBhvr>
                                      <p:to>
                                        <p:strVal val="visible"/>
                                      </p:to>
                                    </p:set>
                                    <p:anim calcmode="lin" valueType="num">
                                      <p:cBhvr>
                                        <p:cTn id="71"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Data Collection</a:t>
            </a:r>
            <a:endParaRPr lang="en-US" dirty="0"/>
          </a:p>
        </p:txBody>
      </p:sp>
      <p:sp>
        <p:nvSpPr>
          <p:cNvPr id="6" name="Content Placeholder 5"/>
          <p:cNvSpPr>
            <a:spLocks noGrp="1"/>
          </p:cNvSpPr>
          <p:nvPr>
            <p:ph idx="1"/>
          </p:nvPr>
        </p:nvSpPr>
        <p:spPr>
          <a:xfrm>
            <a:off x="457200" y="1447800"/>
            <a:ext cx="7620000" cy="4953000"/>
          </a:xfrm>
        </p:spPr>
        <p:txBody>
          <a:bodyPr>
            <a:normAutofit/>
          </a:bodyPr>
          <a:lstStyle/>
          <a:p>
            <a:r>
              <a:rPr lang="en-US" dirty="0" smtClean="0"/>
              <a:t>I have designed a spread sheet to enter all trades take under this study</a:t>
            </a:r>
          </a:p>
          <a:p>
            <a:r>
              <a:rPr lang="en-US" dirty="0" smtClean="0"/>
              <a:t>I have decided to collect data from thos</a:t>
            </a:r>
            <a:r>
              <a:rPr lang="en-US" dirty="0" smtClean="0"/>
              <a:t>e markets where the USD is the CROSS currency…(to keep the math simple)</a:t>
            </a:r>
          </a:p>
          <a:p>
            <a:pPr lvl="1"/>
            <a:r>
              <a:rPr lang="en-US" dirty="0" smtClean="0"/>
              <a:t>EUR/USD; GBP/USD; AUD/USD; NZD/USD.  </a:t>
            </a:r>
          </a:p>
          <a:p>
            <a:pPr lvl="1"/>
            <a:r>
              <a:rPr lang="en-US" dirty="0" smtClean="0"/>
              <a:t>As well as USD/JPY as I suspect we are going to see a larger bearish trend this coming year.</a:t>
            </a:r>
          </a:p>
          <a:p>
            <a:r>
              <a:rPr lang="en-US" dirty="0" smtClean="0"/>
              <a:t>I will use my usual trade analysis procedure</a:t>
            </a:r>
          </a:p>
          <a:p>
            <a:pPr lvl="1"/>
            <a:r>
              <a:rPr lang="en-US" dirty="0" smtClean="0"/>
              <a:t>Weekly; Daily; and intraday charts</a:t>
            </a:r>
          </a:p>
          <a:p>
            <a:r>
              <a:rPr lang="en-US" dirty="0" smtClean="0"/>
              <a:t>I will collect a minimum of 100 trades (which may take several months)</a:t>
            </a:r>
          </a:p>
          <a:p>
            <a:r>
              <a:rPr lang="en-US" dirty="0"/>
              <a:t>Let’s look at the spread sheet…</a:t>
            </a:r>
          </a:p>
          <a:p>
            <a:endParaRPr lang="en-US" dirty="0" smtClean="0"/>
          </a:p>
        </p:txBody>
      </p:sp>
    </p:spTree>
    <p:extLst>
      <p:ext uri="{BB962C8B-B14F-4D97-AF65-F5344CB8AC3E}">
        <p14:creationId xmlns:p14="http://schemas.microsoft.com/office/powerpoint/2010/main" val="336268494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 calcmode="lin" valueType="num">
                                      <p:cBhvr>
                                        <p:cTn id="47"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6">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6">
                                            <p:txEl>
                                              <p:pRg st="6" end="6"/>
                                            </p:txEl>
                                          </p:spTgt>
                                        </p:tgtEl>
                                        <p:attrNameLst>
                                          <p:attrName>style.visibility</p:attrName>
                                        </p:attrNameLst>
                                      </p:cBhvr>
                                      <p:to>
                                        <p:strVal val="visible"/>
                                      </p:to>
                                    </p:set>
                                    <p:anim calcmode="lin" valueType="num">
                                      <p:cBhvr>
                                        <p:cTn id="55"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 calcmode="lin" valueType="num">
                                      <p:cBhvr>
                                        <p:cTn id="63"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745</TotalTime>
  <Words>2520</Words>
  <Application>Microsoft Office PowerPoint</Application>
  <PresentationFormat>On-screen Show (4:3)</PresentationFormat>
  <Paragraphs>352</Paragraphs>
  <Slides>29</Slides>
  <Notes>2</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Adjacency</vt:lpstr>
      <vt:lpstr>The Exit -- Trend “Riding” or Targeted Profit Taking?  Which is more profitable?</vt:lpstr>
      <vt:lpstr>Exiting your trades </vt:lpstr>
      <vt:lpstr>Chose…but chose wisely </vt:lpstr>
      <vt:lpstr>Chose…but chose wisely </vt:lpstr>
      <vt:lpstr>Use your “Process” </vt:lpstr>
      <vt:lpstr>Duel of Trading Theories </vt:lpstr>
      <vt:lpstr>Diametrically Opposed </vt:lpstr>
      <vt:lpstr>Diametrically Opposed </vt:lpstr>
      <vt:lpstr>Let’s compare</vt:lpstr>
      <vt:lpstr>Use our process to help </vt:lpstr>
      <vt:lpstr>Step #1 – Make an Observation</vt:lpstr>
      <vt:lpstr>Step #2 – Ask the right questions</vt:lpstr>
      <vt:lpstr>Now let’s ask some questions</vt:lpstr>
      <vt:lpstr>Step #3 – Formulate a hypotheses</vt:lpstr>
      <vt:lpstr>Step #4 – Test your hypotheses</vt:lpstr>
      <vt:lpstr>First -- some Definitions  </vt:lpstr>
      <vt:lpstr>Trend Example</vt:lpstr>
      <vt:lpstr>Pull Back Example</vt:lpstr>
      <vt:lpstr>Range Example</vt:lpstr>
      <vt:lpstr>Step #5 – Gather Data</vt:lpstr>
      <vt:lpstr>Some Data to consider</vt:lpstr>
      <vt:lpstr>Some Preliminary Questions Answered </vt:lpstr>
      <vt:lpstr>There are still some questions left unanswered </vt:lpstr>
      <vt:lpstr>Establish Testing Procedure</vt:lpstr>
      <vt:lpstr>Establish Testing Procedure</vt:lpstr>
      <vt:lpstr>Establish Testing Procedure</vt:lpstr>
      <vt:lpstr>Rules of Engagement</vt:lpstr>
      <vt:lpstr>Rules of Engagement (Cont.)</vt:lpstr>
      <vt:lpstr>Data Collection</vt:lpstr>
    </vt:vector>
  </TitlesOfParts>
  <Company>Bay View Trading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Trend “Riding” or Targeted Profit Taking?  Which is more profitable?</dc:title>
  <dc:creator>Gerald Pajon</dc:creator>
  <cp:lastModifiedBy>Gerald Pajon</cp:lastModifiedBy>
  <cp:revision>46</cp:revision>
  <dcterms:created xsi:type="dcterms:W3CDTF">2015-12-08T15:33:03Z</dcterms:created>
  <dcterms:modified xsi:type="dcterms:W3CDTF">2015-12-10T18:14:00Z</dcterms:modified>
</cp:coreProperties>
</file>